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8" r:id="rId2"/>
    <p:sldId id="332" r:id="rId3"/>
    <p:sldId id="300"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301" r:id="rId46"/>
    <p:sldId id="333"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F72FDD-BFB0-4B1C-ADC1-584F9C9E2B45}" type="datetimeFigureOut">
              <a:rPr lang="en-IN" smtClean="0"/>
              <a:t>23-09-2022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1676842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F72FDD-BFB0-4B1C-ADC1-584F9C9E2B45}" type="datetimeFigureOut">
              <a:rPr lang="en-IN" smtClean="0"/>
              <a:t>23-09-2022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1372154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F72FDD-BFB0-4B1C-ADC1-584F9C9E2B45}" type="datetimeFigureOut">
              <a:rPr lang="en-IN" smtClean="0"/>
              <a:t>23-09-2022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1F4A66-75C5-4660-B368-8ACB7D72A0DE}"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62743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F72FDD-BFB0-4B1C-ADC1-584F9C9E2B45}" type="datetimeFigureOut">
              <a:rPr lang="en-IN" smtClean="0"/>
              <a:t>23-09-2022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1152653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F72FDD-BFB0-4B1C-ADC1-584F9C9E2B45}" type="datetimeFigureOut">
              <a:rPr lang="en-IN" smtClean="0"/>
              <a:t>23-09-2022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1F4A66-75C5-4660-B368-8ACB7D72A0DE}"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99432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F72FDD-BFB0-4B1C-ADC1-584F9C9E2B45}" type="datetimeFigureOut">
              <a:rPr lang="en-IN" smtClean="0"/>
              <a:t>23-09-2022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3825599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F72FDD-BFB0-4B1C-ADC1-584F9C9E2B45}" type="datetimeFigureOut">
              <a:rPr lang="en-IN" smtClean="0"/>
              <a:t>23-09-2022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602158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F72FDD-BFB0-4B1C-ADC1-584F9C9E2B45}" type="datetimeFigureOut">
              <a:rPr lang="en-IN" smtClean="0"/>
              <a:t>23-09-2022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2493576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F72FDD-BFB0-4B1C-ADC1-584F9C9E2B45}" type="datetimeFigureOut">
              <a:rPr lang="en-IN" smtClean="0"/>
              <a:t>23-09-2022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2943253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F72FDD-BFB0-4B1C-ADC1-584F9C9E2B45}" type="datetimeFigureOut">
              <a:rPr lang="en-IN" smtClean="0"/>
              <a:t>23-09-2022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4164809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F72FDD-BFB0-4B1C-ADC1-584F9C9E2B45}" type="datetimeFigureOut">
              <a:rPr lang="en-IN" smtClean="0"/>
              <a:t>23-09-2022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105176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F72FDD-BFB0-4B1C-ADC1-584F9C9E2B45}" type="datetimeFigureOut">
              <a:rPr lang="en-IN" smtClean="0"/>
              <a:t>23-09-2022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2104277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F72FDD-BFB0-4B1C-ADC1-584F9C9E2B45}" type="datetimeFigureOut">
              <a:rPr lang="en-IN" smtClean="0"/>
              <a:t>23-09-2022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752678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F72FDD-BFB0-4B1C-ADC1-584F9C9E2B45}" type="datetimeFigureOut">
              <a:rPr lang="en-IN" smtClean="0"/>
              <a:t>23-09-2022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609382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F72FDD-BFB0-4B1C-ADC1-584F9C9E2B45}" type="datetimeFigureOut">
              <a:rPr lang="en-IN" smtClean="0"/>
              <a:t>23-09-2022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127618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F72FDD-BFB0-4B1C-ADC1-584F9C9E2B45}" type="datetimeFigureOut">
              <a:rPr lang="en-IN" smtClean="0"/>
              <a:t>23-09-2022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B1F4A66-75C5-4660-B368-8ACB7D72A0DE}" type="slidenum">
              <a:rPr lang="en-IN" smtClean="0"/>
              <a:t>‹#›</a:t>
            </a:fld>
            <a:endParaRPr lang="en-IN"/>
          </a:p>
        </p:txBody>
      </p:sp>
    </p:spTree>
    <p:extLst>
      <p:ext uri="{BB962C8B-B14F-4D97-AF65-F5344CB8AC3E}">
        <p14:creationId xmlns:p14="http://schemas.microsoft.com/office/powerpoint/2010/main" val="644639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F72FDD-BFB0-4B1C-ADC1-584F9C9E2B45}" type="datetimeFigureOut">
              <a:rPr lang="en-IN" smtClean="0"/>
              <a:t>23-09-2022</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B1F4A66-75C5-4660-B368-8ACB7D72A0DE}" type="slidenum">
              <a:rPr lang="en-IN" smtClean="0"/>
              <a:t>‹#›</a:t>
            </a:fld>
            <a:endParaRPr lang="en-IN"/>
          </a:p>
        </p:txBody>
      </p:sp>
    </p:spTree>
    <p:extLst>
      <p:ext uri="{BB962C8B-B14F-4D97-AF65-F5344CB8AC3E}">
        <p14:creationId xmlns:p14="http://schemas.microsoft.com/office/powerpoint/2010/main" val="33814802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71D920-09B2-41A0-B007-05C1E0DB3026}"/>
              </a:ext>
            </a:extLst>
          </p:cNvPr>
          <p:cNvSpPr txBox="1"/>
          <p:nvPr/>
        </p:nvSpPr>
        <p:spPr>
          <a:xfrm>
            <a:off x="1156446" y="363071"/>
            <a:ext cx="10838329" cy="1323439"/>
          </a:xfrm>
          <a:prstGeom prst="rect">
            <a:avLst/>
          </a:prstGeom>
          <a:noFill/>
        </p:spPr>
        <p:txBody>
          <a:bodyPr wrap="square">
            <a:spAutoFit/>
          </a:bodyPr>
          <a:lstStyle/>
          <a:p>
            <a:pPr algn="ctr"/>
            <a:r>
              <a:rPr lang="en-IN" sz="4000" u="sng" dirty="0">
                <a:latin typeface="Times New Roman" panose="02020603050405020304" pitchFamily="18" charset="0"/>
                <a:cs typeface="Times New Roman" panose="02020603050405020304" pitchFamily="18" charset="0"/>
              </a:rPr>
              <a:t>RUNGTA COLLEGE OF DENTAL SCIENCES AND RESEARCH</a:t>
            </a:r>
          </a:p>
        </p:txBody>
      </p:sp>
      <p:sp>
        <p:nvSpPr>
          <p:cNvPr id="5" name="TextBox 4">
            <a:extLst>
              <a:ext uri="{FF2B5EF4-FFF2-40B4-BE49-F238E27FC236}">
                <a16:creationId xmlns:a16="http://schemas.microsoft.com/office/drawing/2014/main" id="{5E03B27B-EB70-4DBF-9E64-1026D72CB370}"/>
              </a:ext>
            </a:extLst>
          </p:cNvPr>
          <p:cNvSpPr txBox="1"/>
          <p:nvPr/>
        </p:nvSpPr>
        <p:spPr>
          <a:xfrm>
            <a:off x="672353" y="2030506"/>
            <a:ext cx="11053481" cy="1877437"/>
          </a:xfrm>
          <a:prstGeom prst="rect">
            <a:avLst/>
          </a:prstGeom>
          <a:noFill/>
        </p:spPr>
        <p:txBody>
          <a:bodyPr wrap="square">
            <a:spAutoFit/>
          </a:bodyPr>
          <a:lstStyle/>
          <a:p>
            <a:pPr algn="ctr"/>
            <a:r>
              <a:rPr lang="en-IN" sz="4000" u="sng" dirty="0">
                <a:latin typeface="Times New Roman" panose="02020603050405020304" pitchFamily="18" charset="0"/>
                <a:cs typeface="Times New Roman" panose="02020603050405020304" pitchFamily="18" charset="0"/>
              </a:rPr>
              <a:t>Dept of Prosthodontics</a:t>
            </a:r>
          </a:p>
          <a:p>
            <a:pPr algn="ctr"/>
            <a:r>
              <a:rPr lang="en-IN" sz="4000" u="sng" dirty="0">
                <a:latin typeface="Times New Roman" panose="02020603050405020304" pitchFamily="18" charset="0"/>
                <a:cs typeface="Times New Roman" panose="02020603050405020304" pitchFamily="18" charset="0"/>
              </a:rPr>
              <a:t>3</a:t>
            </a:r>
            <a:r>
              <a:rPr lang="en-IN" sz="4000" u="sng" baseline="30000" dirty="0">
                <a:latin typeface="Times New Roman" panose="02020603050405020304" pitchFamily="18" charset="0"/>
                <a:cs typeface="Times New Roman" panose="02020603050405020304" pitchFamily="18" charset="0"/>
              </a:rPr>
              <a:t>rd</a:t>
            </a:r>
            <a:r>
              <a:rPr lang="en-IN" sz="4000" u="sng" dirty="0">
                <a:latin typeface="Times New Roman" panose="02020603050405020304" pitchFamily="18" charset="0"/>
                <a:cs typeface="Times New Roman" panose="02020603050405020304" pitchFamily="18" charset="0"/>
              </a:rPr>
              <a:t> Year BDS</a:t>
            </a:r>
          </a:p>
          <a:p>
            <a:pPr algn="ctr"/>
            <a:r>
              <a:rPr lang="en-US" sz="3600" dirty="0">
                <a:latin typeface="Times New Roman" panose="02020603050405020304" pitchFamily="18" charset="0"/>
                <a:cs typeface="Times New Roman" panose="02020603050405020304" pitchFamily="18" charset="0"/>
              </a:rPr>
              <a:t>Diagnosis and treatment Planning in RPD</a:t>
            </a:r>
            <a:endParaRPr lang="en-IN" sz="36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662B70D-E490-408F-8CD9-E12675E107B0}"/>
              </a:ext>
            </a:extLst>
          </p:cNvPr>
          <p:cNvSpPr txBox="1"/>
          <p:nvPr/>
        </p:nvSpPr>
        <p:spPr>
          <a:xfrm>
            <a:off x="6096000" y="3982996"/>
            <a:ext cx="5629834" cy="2123658"/>
          </a:xfrm>
          <a:prstGeom prst="rect">
            <a:avLst/>
          </a:prstGeom>
          <a:noFill/>
        </p:spPr>
        <p:txBody>
          <a:bodyPr wrap="square">
            <a:spAutoFit/>
          </a:bodyPr>
          <a:lstStyle/>
          <a:p>
            <a:r>
              <a:rPr lang="en-IN" sz="2400" b="1" u="sng" dirty="0"/>
              <a:t>Presented By:</a:t>
            </a:r>
          </a:p>
          <a:p>
            <a:r>
              <a:rPr lang="en-IN" dirty="0"/>
              <a:t> </a:t>
            </a:r>
          </a:p>
          <a:p>
            <a:r>
              <a:rPr lang="en-IN" sz="2400" dirty="0" err="1"/>
              <a:t>Dr.Shilpi</a:t>
            </a:r>
            <a:r>
              <a:rPr lang="en-IN" sz="2400" dirty="0"/>
              <a:t> </a:t>
            </a:r>
            <a:r>
              <a:rPr lang="en-IN" sz="2400" dirty="0" err="1"/>
              <a:t>Karpathak</a:t>
            </a:r>
            <a:endParaRPr lang="en-IN" sz="2400" dirty="0"/>
          </a:p>
          <a:p>
            <a:r>
              <a:rPr lang="en-IN" sz="2400" dirty="0"/>
              <a:t>Professor</a:t>
            </a:r>
          </a:p>
          <a:p>
            <a:r>
              <a:rPr lang="en-IN" sz="2400" dirty="0"/>
              <a:t>Dept of Prosthodontics</a:t>
            </a:r>
          </a:p>
          <a:p>
            <a:endParaRPr lang="en-IN" dirty="0"/>
          </a:p>
        </p:txBody>
      </p:sp>
      <p:pic>
        <p:nvPicPr>
          <p:cNvPr id="6" name="Picture 5">
            <a:extLst>
              <a:ext uri="{FF2B5EF4-FFF2-40B4-BE49-F238E27FC236}">
                <a16:creationId xmlns:a16="http://schemas.microsoft.com/office/drawing/2014/main" id="{8BAF3875-1805-4FD9-8B4B-52104691FDC0}"/>
              </a:ext>
            </a:extLst>
          </p:cNvPr>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685799" y="1314450"/>
            <a:ext cx="1857828" cy="2114550"/>
          </a:xfrm>
          <a:prstGeom prst="rect">
            <a:avLst/>
          </a:prstGeom>
        </p:spPr>
      </p:pic>
    </p:spTree>
    <p:extLst>
      <p:ext uri="{BB962C8B-B14F-4D97-AF65-F5344CB8AC3E}">
        <p14:creationId xmlns:p14="http://schemas.microsoft.com/office/powerpoint/2010/main" val="2660302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54B63-0B39-4607-92B4-E2B4FC029445}"/>
              </a:ext>
            </a:extLst>
          </p:cNvPr>
          <p:cNvSpPr>
            <a:spLocks noGrp="1"/>
          </p:cNvSpPr>
          <p:nvPr>
            <p:ph type="title"/>
          </p:nvPr>
        </p:nvSpPr>
        <p:spPr/>
        <p:txBody>
          <a:bodyPr>
            <a:normAutofit fontScale="90000"/>
          </a:bodyPr>
          <a:lstStyle/>
          <a:p>
            <a:r>
              <a:rPr lang="en-US" dirty="0"/>
              <a:t>Medical history The systemic health and the drugs taken by the patient may affect removable partial denture treatment.</a:t>
            </a:r>
            <a:endParaRPr lang="en-IN" dirty="0"/>
          </a:p>
        </p:txBody>
      </p:sp>
      <p:sp>
        <p:nvSpPr>
          <p:cNvPr id="3" name="Content Placeholder 2">
            <a:extLst>
              <a:ext uri="{FF2B5EF4-FFF2-40B4-BE49-F238E27FC236}">
                <a16:creationId xmlns:a16="http://schemas.microsoft.com/office/drawing/2014/main" id="{07B01D0D-80E9-4741-BEDE-A710EC4BBC24}"/>
              </a:ext>
            </a:extLst>
          </p:cNvPr>
          <p:cNvSpPr>
            <a:spLocks noGrp="1"/>
          </p:cNvSpPr>
          <p:nvPr>
            <p:ph idx="1"/>
          </p:nvPr>
        </p:nvSpPr>
        <p:spPr/>
        <p:txBody>
          <a:bodyPr>
            <a:normAutofit/>
          </a:bodyPr>
          <a:lstStyle/>
          <a:p>
            <a:r>
              <a:rPr lang="en-US" dirty="0"/>
              <a:t>Systemic diseases Common systemic disturbances that can have a significant effect on the treatment of the patient include the following:</a:t>
            </a:r>
          </a:p>
          <a:p>
            <a:pPr algn="just"/>
            <a:r>
              <a:rPr lang="en-US" dirty="0"/>
              <a:t>1. Diabetes Uncontrolled diabetes is characterized by xerostomia, macroglossia and rapid periodontal breakdown. They also bruise easily and heal slowly. This significantly reduces the ability of the patient to wear prosthesis with comfort and increases the possibility that caries will occur.</a:t>
            </a:r>
          </a:p>
          <a:p>
            <a:pPr algn="just"/>
            <a:r>
              <a:rPr lang="en-US" dirty="0"/>
              <a:t>2. Arthritis If arthritic changes occur in the temporomandibular joint, recording jaw relation can be difficult and changes in the occlusion may occur.</a:t>
            </a:r>
            <a:endParaRPr lang="en-IN" dirty="0"/>
          </a:p>
        </p:txBody>
      </p:sp>
    </p:spTree>
    <p:extLst>
      <p:ext uri="{BB962C8B-B14F-4D97-AF65-F5344CB8AC3E}">
        <p14:creationId xmlns:p14="http://schemas.microsoft.com/office/powerpoint/2010/main" val="3238110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0310B-9635-4C17-9E05-4B437C9B24C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8E36514-1261-4B65-B01F-CE52C11BCD97}"/>
              </a:ext>
            </a:extLst>
          </p:cNvPr>
          <p:cNvSpPr>
            <a:spLocks noGrp="1"/>
          </p:cNvSpPr>
          <p:nvPr>
            <p:ph idx="1"/>
          </p:nvPr>
        </p:nvSpPr>
        <p:spPr/>
        <p:txBody>
          <a:bodyPr>
            <a:normAutofit lnSpcReduction="10000"/>
          </a:bodyPr>
          <a:lstStyle/>
          <a:p>
            <a:pPr algn="just"/>
            <a:r>
              <a:rPr lang="en-US" dirty="0"/>
              <a:t>3. </a:t>
            </a:r>
            <a:r>
              <a:rPr lang="en-US" dirty="0" err="1"/>
              <a:t>Anaemia</a:t>
            </a:r>
            <a:r>
              <a:rPr lang="en-US" dirty="0"/>
              <a:t> These patients have a pale mucosa, sore tongue, xerostomia and gingival bleeding. Wearing a removable prosthesis will be more difficult for them.</a:t>
            </a:r>
          </a:p>
          <a:p>
            <a:pPr algn="just"/>
            <a:r>
              <a:rPr lang="en-US" dirty="0"/>
              <a:t>4. Epilepsy Any seizure may result in fracture and aspiration of the prosthesis, and possibly the loss of additional teeth. Consultation with the patient’s physician is essential before treatment is initiated. The construction of removable partial dentures is usually contraindicated if the patient has frequent, severe seizure with little or no warning. All material used in the construction of a prosthesis for an epileptic patient must be radiopaque so that any part of the prosthesis that is accidentally aspirated or swallowed during a seizure can be located radiographically. If the patient’s medication includes diphenylhydantoin (dilation), one must take particular care to ensure that the removable partial denture does not irritate the gingival tissues, or hypertrophy of these tissues may result.</a:t>
            </a:r>
          </a:p>
          <a:p>
            <a:pPr algn="just"/>
            <a:endParaRPr lang="en-IN" dirty="0"/>
          </a:p>
        </p:txBody>
      </p:sp>
    </p:spTree>
    <p:extLst>
      <p:ext uri="{BB962C8B-B14F-4D97-AF65-F5344CB8AC3E}">
        <p14:creationId xmlns:p14="http://schemas.microsoft.com/office/powerpoint/2010/main" val="2902501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3D78D-88F5-4619-B8D0-99ED241D417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4FBD1FF-EB11-49C5-963F-B793A2D63B1C}"/>
              </a:ext>
            </a:extLst>
          </p:cNvPr>
          <p:cNvSpPr>
            <a:spLocks noGrp="1"/>
          </p:cNvSpPr>
          <p:nvPr>
            <p:ph idx="1"/>
          </p:nvPr>
        </p:nvSpPr>
        <p:spPr/>
        <p:txBody>
          <a:bodyPr/>
          <a:lstStyle/>
          <a:p>
            <a:r>
              <a:rPr lang="en-IN" dirty="0"/>
              <a:t>5. Cardiovascular disease Patients with the following symptoms require medical approval before any dental procedures:</a:t>
            </a:r>
          </a:p>
          <a:p>
            <a:r>
              <a:rPr lang="en-IN" dirty="0"/>
              <a:t> </a:t>
            </a:r>
            <a:r>
              <a:rPr lang="en-IN" dirty="0" err="1"/>
              <a:t>i</a:t>
            </a:r>
            <a:r>
              <a:rPr lang="en-IN" dirty="0"/>
              <a:t>. Acute or recent myocardial infarction</a:t>
            </a:r>
          </a:p>
          <a:p>
            <a:r>
              <a:rPr lang="en-IN" dirty="0"/>
              <a:t> ii. Unstable or recent onset of angina pectoris</a:t>
            </a:r>
          </a:p>
          <a:p>
            <a:r>
              <a:rPr lang="en-IN" dirty="0"/>
              <a:t> iii. Congestive heart failure </a:t>
            </a:r>
          </a:p>
          <a:p>
            <a:r>
              <a:rPr lang="en-IN" dirty="0"/>
              <a:t>iv. Uncontrolled arrhythmia </a:t>
            </a:r>
          </a:p>
          <a:p>
            <a:r>
              <a:rPr lang="en-IN" dirty="0"/>
              <a:t>v. Uncontrolled hypertension</a:t>
            </a:r>
          </a:p>
        </p:txBody>
      </p:sp>
    </p:spTree>
    <p:extLst>
      <p:ext uri="{BB962C8B-B14F-4D97-AF65-F5344CB8AC3E}">
        <p14:creationId xmlns:p14="http://schemas.microsoft.com/office/powerpoint/2010/main" val="689219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063A8-7EC7-4F26-9878-B2D042F9A09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7AD0F9E-991B-438D-8CA2-066992E1D8FE}"/>
              </a:ext>
            </a:extLst>
          </p:cNvPr>
          <p:cNvSpPr>
            <a:spLocks noGrp="1"/>
          </p:cNvSpPr>
          <p:nvPr>
            <p:ph idx="1"/>
          </p:nvPr>
        </p:nvSpPr>
        <p:spPr/>
        <p:txBody>
          <a:bodyPr/>
          <a:lstStyle/>
          <a:p>
            <a:pPr algn="just"/>
            <a:r>
              <a:rPr lang="en-US" dirty="0"/>
              <a:t>6. Cancer -Oral complications are also common side effects of radiation and chemotherapy for malignancies in areas other than the head and neck (oral malignancy). The most common oral complications are mucosal irritations, xerostomia, and bacterial and fungal infections. These symptoms will complicate the construction and wear of a removable partial denture.</a:t>
            </a:r>
            <a:endParaRPr lang="en-IN" dirty="0"/>
          </a:p>
        </p:txBody>
      </p:sp>
    </p:spTree>
    <p:extLst>
      <p:ext uri="{BB962C8B-B14F-4D97-AF65-F5344CB8AC3E}">
        <p14:creationId xmlns:p14="http://schemas.microsoft.com/office/powerpoint/2010/main" val="4091162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2A5AD-B049-46BF-BF99-B59BC305B67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B79724A-759D-4366-B257-EDAA74A93E69}"/>
              </a:ext>
            </a:extLst>
          </p:cNvPr>
          <p:cNvSpPr>
            <a:spLocks noGrp="1"/>
          </p:cNvSpPr>
          <p:nvPr>
            <p:ph idx="1"/>
          </p:nvPr>
        </p:nvSpPr>
        <p:spPr/>
        <p:txBody>
          <a:bodyPr/>
          <a:lstStyle/>
          <a:p>
            <a:pPr algn="just"/>
            <a:r>
              <a:rPr lang="en-US" dirty="0"/>
              <a:t>7. Transmissible disease Hepatitis, tuberculosis, influenza and other transmissible disease pose a particular hazard for the dentist, patients and dental auxiliaries. These diseases may be transmitted by contact with the patient’s blood or saliva, contaminated dental instruments and aerosol from the handpiece. Contaminated impression trays, materials, polishing wheels, pumice as well as grindings from the patient’s prosthesis may cause aerosol contamination of both the laboratory and the dental office.</a:t>
            </a:r>
            <a:endParaRPr lang="en-IN" dirty="0"/>
          </a:p>
        </p:txBody>
      </p:sp>
    </p:spTree>
    <p:extLst>
      <p:ext uri="{BB962C8B-B14F-4D97-AF65-F5344CB8AC3E}">
        <p14:creationId xmlns:p14="http://schemas.microsoft.com/office/powerpoint/2010/main" val="1086049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8D759-CDA2-44F1-95ED-B32583A369D1}"/>
              </a:ext>
            </a:extLst>
          </p:cNvPr>
          <p:cNvSpPr>
            <a:spLocks noGrp="1"/>
          </p:cNvSpPr>
          <p:nvPr>
            <p:ph type="title"/>
          </p:nvPr>
        </p:nvSpPr>
        <p:spPr/>
        <p:txBody>
          <a:bodyPr/>
          <a:lstStyle/>
          <a:p>
            <a:r>
              <a:rPr lang="en-IN" dirty="0"/>
              <a:t>Drugs</a:t>
            </a:r>
          </a:p>
        </p:txBody>
      </p:sp>
      <p:sp>
        <p:nvSpPr>
          <p:cNvPr id="3" name="Content Placeholder 2">
            <a:extLst>
              <a:ext uri="{FF2B5EF4-FFF2-40B4-BE49-F238E27FC236}">
                <a16:creationId xmlns:a16="http://schemas.microsoft.com/office/drawing/2014/main" id="{208E29F5-0E29-4105-B2B9-9D9B69F288AA}"/>
              </a:ext>
            </a:extLst>
          </p:cNvPr>
          <p:cNvSpPr>
            <a:spLocks noGrp="1"/>
          </p:cNvSpPr>
          <p:nvPr>
            <p:ph idx="1"/>
          </p:nvPr>
        </p:nvSpPr>
        <p:spPr/>
        <p:txBody>
          <a:bodyPr/>
          <a:lstStyle/>
          <a:p>
            <a:pPr algn="just"/>
            <a:r>
              <a:rPr lang="en-US" dirty="0"/>
              <a:t>1. Anticoagulants Postsurgical bleeding could be a problem for patients receiving anticoagulants who undergo extractions or soft tissue or osseous surgery. These patients should be referred to an oral surgeon for the management of the surgical phases of treatment.</a:t>
            </a:r>
          </a:p>
          <a:p>
            <a:pPr algn="just"/>
            <a:r>
              <a:rPr lang="en-US" dirty="0"/>
              <a:t>2. Antihypertensive agents The most significant side effect of the antihypertensive drugs is must be taken when the patient gets up from dental chair. Another fact to consider is that treatment for hypertension usually includes prescription of a diuretic agent, which can contribute to a decrease in saliva and an associated dry mouth.</a:t>
            </a:r>
            <a:endParaRPr lang="en-IN" dirty="0"/>
          </a:p>
        </p:txBody>
      </p:sp>
    </p:spTree>
    <p:extLst>
      <p:ext uri="{BB962C8B-B14F-4D97-AF65-F5344CB8AC3E}">
        <p14:creationId xmlns:p14="http://schemas.microsoft.com/office/powerpoint/2010/main" val="3332849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B67B3-D8E2-4F82-BFA2-C3C1869F5FF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67F87EB-7175-447E-9233-F962D8F59EF4}"/>
              </a:ext>
            </a:extLst>
          </p:cNvPr>
          <p:cNvSpPr>
            <a:spLocks noGrp="1"/>
          </p:cNvSpPr>
          <p:nvPr>
            <p:ph idx="1"/>
          </p:nvPr>
        </p:nvSpPr>
        <p:spPr/>
        <p:txBody>
          <a:bodyPr>
            <a:normAutofit/>
          </a:bodyPr>
          <a:lstStyle/>
          <a:p>
            <a:pPr algn="just"/>
            <a:r>
              <a:rPr lang="en-US" dirty="0"/>
              <a:t>3. Endocrine therapy Patients receiving endocrine therapy may develop an extremely sore mouth. If the patient is wearing prosthesis, it could incorrectly be blamed for causing the discomfort.</a:t>
            </a:r>
          </a:p>
          <a:p>
            <a:pPr algn="just"/>
            <a:r>
              <a:rPr lang="en-US" dirty="0"/>
              <a:t>4. Saliva-inhibiting drugs </a:t>
            </a:r>
            <a:r>
              <a:rPr lang="en-US" dirty="0" err="1"/>
              <a:t>Methantheline</a:t>
            </a:r>
            <a:r>
              <a:rPr lang="en-US" dirty="0"/>
              <a:t> bromide (</a:t>
            </a:r>
            <a:r>
              <a:rPr lang="en-US" dirty="0" err="1"/>
              <a:t>Banthine</a:t>
            </a:r>
            <a:r>
              <a:rPr lang="en-US" dirty="0"/>
              <a:t>), atropine and their derivatives are sometimes used to control excessive salivary secretion, particularly when it is necessary to make accurate impression. They are generally contraindicated for use in patients with cardiac disease because of their </a:t>
            </a:r>
            <a:r>
              <a:rPr lang="en-US" dirty="0" err="1"/>
              <a:t>vagolytic</a:t>
            </a:r>
            <a:r>
              <a:rPr lang="en-US" dirty="0"/>
              <a:t> effect. Other contraindication for this disease includes prostatic hypertrophy and glaucoma. Saliva should be controlled by mechanical means in these patients.</a:t>
            </a:r>
            <a:endParaRPr lang="en-IN" dirty="0"/>
          </a:p>
        </p:txBody>
      </p:sp>
    </p:spTree>
    <p:extLst>
      <p:ext uri="{BB962C8B-B14F-4D97-AF65-F5344CB8AC3E}">
        <p14:creationId xmlns:p14="http://schemas.microsoft.com/office/powerpoint/2010/main" val="522418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EDA6C-5B9A-450A-85EB-9D277FC38A6F}"/>
              </a:ext>
            </a:extLst>
          </p:cNvPr>
          <p:cNvSpPr>
            <a:spLocks noGrp="1"/>
          </p:cNvSpPr>
          <p:nvPr>
            <p:ph type="title"/>
          </p:nvPr>
        </p:nvSpPr>
        <p:spPr/>
        <p:txBody>
          <a:bodyPr/>
          <a:lstStyle/>
          <a:p>
            <a:r>
              <a:rPr lang="en-IN" dirty="0"/>
              <a:t>Dental history</a:t>
            </a:r>
          </a:p>
        </p:txBody>
      </p:sp>
      <p:sp>
        <p:nvSpPr>
          <p:cNvPr id="3" name="Content Placeholder 2">
            <a:extLst>
              <a:ext uri="{FF2B5EF4-FFF2-40B4-BE49-F238E27FC236}">
                <a16:creationId xmlns:a16="http://schemas.microsoft.com/office/drawing/2014/main" id="{356E6655-B121-4A16-A5C7-7083A8A1CD2A}"/>
              </a:ext>
            </a:extLst>
          </p:cNvPr>
          <p:cNvSpPr>
            <a:spLocks noGrp="1"/>
          </p:cNvSpPr>
          <p:nvPr>
            <p:ph idx="1"/>
          </p:nvPr>
        </p:nvSpPr>
        <p:spPr/>
        <p:txBody>
          <a:bodyPr/>
          <a:lstStyle/>
          <a:p>
            <a:pPr algn="just"/>
            <a:r>
              <a:rPr lang="en-US" dirty="0"/>
              <a:t>1. Reason for tooth loss: If teeth were lost due to periodontal disease, prognosis of remaining teeth is not as </a:t>
            </a:r>
            <a:r>
              <a:rPr lang="en-US" dirty="0" err="1"/>
              <a:t>favourable</a:t>
            </a:r>
            <a:r>
              <a:rPr lang="en-US" dirty="0"/>
              <a:t> than if they were lost due to caries. If the teeth were lost because of caries, special emphasis will have to be placed on improving the patient’s dietary intake and oral hygiene procedures.</a:t>
            </a:r>
          </a:p>
          <a:p>
            <a:pPr algn="just"/>
            <a:r>
              <a:rPr lang="en-US" dirty="0"/>
              <a:t>2. Details of previous prosthesis, patient’s views about the old prosthesis and reason for seeking new prosthesis give an idea about the design of prosthesis that best suits the patient.</a:t>
            </a:r>
          </a:p>
          <a:p>
            <a:pPr algn="just"/>
            <a:r>
              <a:rPr lang="en-US" dirty="0"/>
              <a:t> 3. Patient expectations : If too high, may be impossible to fabricate a removable prosthesis satisfactorily.</a:t>
            </a:r>
            <a:endParaRPr lang="en-IN" dirty="0"/>
          </a:p>
        </p:txBody>
      </p:sp>
    </p:spTree>
    <p:extLst>
      <p:ext uri="{BB962C8B-B14F-4D97-AF65-F5344CB8AC3E}">
        <p14:creationId xmlns:p14="http://schemas.microsoft.com/office/powerpoint/2010/main" val="2479310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4CAC1-55C1-491D-B030-A8DA2A5B7314}"/>
              </a:ext>
            </a:extLst>
          </p:cNvPr>
          <p:cNvSpPr>
            <a:spLocks noGrp="1"/>
          </p:cNvSpPr>
          <p:nvPr>
            <p:ph type="title"/>
          </p:nvPr>
        </p:nvSpPr>
        <p:spPr/>
        <p:txBody>
          <a:bodyPr/>
          <a:lstStyle/>
          <a:p>
            <a:r>
              <a:rPr lang="en-IN" dirty="0"/>
              <a:t>Examination</a:t>
            </a:r>
          </a:p>
        </p:txBody>
      </p:sp>
      <p:sp>
        <p:nvSpPr>
          <p:cNvPr id="3" name="Content Placeholder 2">
            <a:extLst>
              <a:ext uri="{FF2B5EF4-FFF2-40B4-BE49-F238E27FC236}">
                <a16:creationId xmlns:a16="http://schemas.microsoft.com/office/drawing/2014/main" id="{760BFB10-E47C-46D9-93D0-D40EE0E7841A}"/>
              </a:ext>
            </a:extLst>
          </p:cNvPr>
          <p:cNvSpPr>
            <a:spLocks noGrp="1"/>
          </p:cNvSpPr>
          <p:nvPr>
            <p:ph idx="1"/>
          </p:nvPr>
        </p:nvSpPr>
        <p:spPr/>
        <p:txBody>
          <a:bodyPr/>
          <a:lstStyle/>
          <a:p>
            <a:pPr algn="ctr"/>
            <a:r>
              <a:rPr lang="en-IN" dirty="0"/>
              <a:t>Examination consists of: </a:t>
            </a:r>
          </a:p>
          <a:p>
            <a:r>
              <a:rPr lang="en-IN" dirty="0"/>
              <a:t>1. Oral examination </a:t>
            </a:r>
          </a:p>
          <a:p>
            <a:r>
              <a:rPr lang="en-IN" dirty="0"/>
              <a:t>2. Radiographic examination</a:t>
            </a:r>
          </a:p>
        </p:txBody>
      </p:sp>
    </p:spTree>
    <p:extLst>
      <p:ext uri="{BB962C8B-B14F-4D97-AF65-F5344CB8AC3E}">
        <p14:creationId xmlns:p14="http://schemas.microsoft.com/office/powerpoint/2010/main" val="1968695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95B30-7AD4-4739-930F-DC90E5DAE264}"/>
              </a:ext>
            </a:extLst>
          </p:cNvPr>
          <p:cNvSpPr>
            <a:spLocks noGrp="1"/>
          </p:cNvSpPr>
          <p:nvPr>
            <p:ph type="title"/>
          </p:nvPr>
        </p:nvSpPr>
        <p:spPr/>
        <p:txBody>
          <a:bodyPr/>
          <a:lstStyle/>
          <a:p>
            <a:r>
              <a:rPr lang="en-IN" dirty="0"/>
              <a:t>Oral examination</a:t>
            </a:r>
          </a:p>
        </p:txBody>
      </p:sp>
      <p:sp>
        <p:nvSpPr>
          <p:cNvPr id="3" name="Content Placeholder 2">
            <a:extLst>
              <a:ext uri="{FF2B5EF4-FFF2-40B4-BE49-F238E27FC236}">
                <a16:creationId xmlns:a16="http://schemas.microsoft.com/office/drawing/2014/main" id="{68BF0864-64D1-4360-B87E-DDAD66A0373C}"/>
              </a:ext>
            </a:extLst>
          </p:cNvPr>
          <p:cNvSpPr>
            <a:spLocks noGrp="1"/>
          </p:cNvSpPr>
          <p:nvPr>
            <p:ph idx="1"/>
          </p:nvPr>
        </p:nvSpPr>
        <p:spPr/>
        <p:txBody>
          <a:bodyPr/>
          <a:lstStyle/>
          <a:p>
            <a:pPr algn="just"/>
            <a:r>
              <a:rPr lang="en-US" dirty="0"/>
              <a:t>Preliminary oral examination This is performed in the first appointment. It helps determine the need for the management of acute conditions and whether a prophylaxis is required to conduct a thorough oral examination.</a:t>
            </a:r>
          </a:p>
        </p:txBody>
      </p:sp>
    </p:spTree>
    <p:extLst>
      <p:ext uri="{BB962C8B-B14F-4D97-AF65-F5344CB8AC3E}">
        <p14:creationId xmlns:p14="http://schemas.microsoft.com/office/powerpoint/2010/main" val="1088163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9D4C4-ABAE-7C61-1D0C-ECC2FFBD5611}"/>
              </a:ext>
            </a:extLst>
          </p:cNvPr>
          <p:cNvSpPr>
            <a:spLocks noGrp="1"/>
          </p:cNvSpPr>
          <p:nvPr>
            <p:ph type="title"/>
          </p:nvPr>
        </p:nvSpPr>
        <p:spPr/>
        <p:txBody>
          <a:bodyPr/>
          <a:lstStyle/>
          <a:p>
            <a:r>
              <a:rPr lang="en-IN" dirty="0"/>
              <a:t>Specific Learning Objective</a:t>
            </a:r>
          </a:p>
        </p:txBody>
      </p:sp>
      <p:graphicFrame>
        <p:nvGraphicFramePr>
          <p:cNvPr id="4" name="Table 4">
            <a:extLst>
              <a:ext uri="{FF2B5EF4-FFF2-40B4-BE49-F238E27FC236}">
                <a16:creationId xmlns:a16="http://schemas.microsoft.com/office/drawing/2014/main" id="{426035FB-5B4E-7991-73D8-A3E2AA139B84}"/>
              </a:ext>
            </a:extLst>
          </p:cNvPr>
          <p:cNvGraphicFramePr>
            <a:graphicFrameLocks noGrp="1"/>
          </p:cNvGraphicFramePr>
          <p:nvPr>
            <p:ph idx="1"/>
            <p:extLst>
              <p:ext uri="{D42A27DB-BD31-4B8C-83A1-F6EECF244321}">
                <p14:modId xmlns:p14="http://schemas.microsoft.com/office/powerpoint/2010/main" val="1305545131"/>
              </p:ext>
            </p:extLst>
          </p:nvPr>
        </p:nvGraphicFramePr>
        <p:xfrm>
          <a:off x="847165" y="1270000"/>
          <a:ext cx="8807824" cy="5145977"/>
        </p:xfrm>
        <a:graphic>
          <a:graphicData uri="http://schemas.openxmlformats.org/drawingml/2006/table">
            <a:tbl>
              <a:tblPr firstRow="1" bandRow="1">
                <a:tableStyleId>{5C22544A-7EE6-4342-B048-85BDC9FD1C3A}</a:tableStyleId>
              </a:tblPr>
              <a:tblGrid>
                <a:gridCol w="2938386">
                  <a:extLst>
                    <a:ext uri="{9D8B030D-6E8A-4147-A177-3AD203B41FA5}">
                      <a16:colId xmlns:a16="http://schemas.microsoft.com/office/drawing/2014/main" val="3648860307"/>
                    </a:ext>
                  </a:extLst>
                </a:gridCol>
                <a:gridCol w="2934719">
                  <a:extLst>
                    <a:ext uri="{9D8B030D-6E8A-4147-A177-3AD203B41FA5}">
                      <a16:colId xmlns:a16="http://schemas.microsoft.com/office/drawing/2014/main" val="1967634947"/>
                    </a:ext>
                  </a:extLst>
                </a:gridCol>
                <a:gridCol w="2934719">
                  <a:extLst>
                    <a:ext uri="{9D8B030D-6E8A-4147-A177-3AD203B41FA5}">
                      <a16:colId xmlns:a16="http://schemas.microsoft.com/office/drawing/2014/main" val="3641014661"/>
                    </a:ext>
                  </a:extLst>
                </a:gridCol>
              </a:tblGrid>
              <a:tr h="487571">
                <a:tc>
                  <a:txBody>
                    <a:bodyPr/>
                    <a:lstStyle/>
                    <a:p>
                      <a:r>
                        <a:rPr lang="en-US" dirty="0"/>
                        <a:t>Core areas</a:t>
                      </a:r>
                      <a:endParaRPr lang="en-IN" dirty="0"/>
                    </a:p>
                  </a:txBody>
                  <a:tcPr/>
                </a:tc>
                <a:tc>
                  <a:txBody>
                    <a:bodyPr/>
                    <a:lstStyle/>
                    <a:p>
                      <a:r>
                        <a:rPr lang="en-US" dirty="0"/>
                        <a:t>Domain</a:t>
                      </a:r>
                      <a:endParaRPr lang="en-IN" dirty="0"/>
                    </a:p>
                  </a:txBody>
                  <a:tcPr/>
                </a:tc>
                <a:tc>
                  <a:txBody>
                    <a:bodyPr/>
                    <a:lstStyle/>
                    <a:p>
                      <a:r>
                        <a:rPr lang="en-US" dirty="0"/>
                        <a:t>Category</a:t>
                      </a:r>
                      <a:endParaRPr lang="en-IN" dirty="0"/>
                    </a:p>
                  </a:txBody>
                  <a:tcPr/>
                </a:tc>
                <a:extLst>
                  <a:ext uri="{0D108BD9-81ED-4DB2-BD59-A6C34878D82A}">
                    <a16:rowId xmlns:a16="http://schemas.microsoft.com/office/drawing/2014/main" val="2112892538"/>
                  </a:ext>
                </a:extLst>
              </a:tr>
              <a:tr h="1277643">
                <a:tc>
                  <a:txBody>
                    <a:bodyPr/>
                    <a:lstStyle/>
                    <a:p>
                      <a:r>
                        <a:rPr lang="en-IN" dirty="0"/>
                        <a:t>Introduction</a:t>
                      </a:r>
                    </a:p>
                    <a:p>
                      <a:r>
                        <a:rPr lang="en-IN" dirty="0"/>
                        <a:t>General Information</a:t>
                      </a:r>
                    </a:p>
                    <a:p>
                      <a:r>
                        <a:rPr lang="en-IN" dirty="0"/>
                        <a:t>Medical history</a:t>
                      </a:r>
                    </a:p>
                    <a:p>
                      <a:r>
                        <a:rPr lang="en-IN" dirty="0"/>
                        <a:t>Dental history</a:t>
                      </a:r>
                    </a:p>
                    <a:p>
                      <a:endParaRPr lang="en-US"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2748961076"/>
                  </a:ext>
                </a:extLst>
              </a:tr>
              <a:tr h="1277643">
                <a:tc>
                  <a:txBody>
                    <a:bodyPr/>
                    <a:lstStyle/>
                    <a:p>
                      <a:r>
                        <a:rPr lang="en-IN" dirty="0"/>
                        <a:t>Intraoral examination</a:t>
                      </a:r>
                    </a:p>
                    <a:p>
                      <a:r>
                        <a:rPr lang="en-IN" dirty="0"/>
                        <a:t>Hard tissue examination</a:t>
                      </a:r>
                    </a:p>
                    <a:p>
                      <a:r>
                        <a:rPr lang="en-IN" dirty="0"/>
                        <a:t>Soft tissue examination</a:t>
                      </a:r>
                    </a:p>
                    <a:p>
                      <a:endParaRPr lang="en-US"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970306091"/>
                  </a:ext>
                </a:extLst>
              </a:tr>
              <a:tr h="1277643">
                <a:tc>
                  <a:txBody>
                    <a:bodyPr/>
                    <a:lstStyle/>
                    <a:p>
                      <a:endParaRPr lang="en-US" dirty="0"/>
                    </a:p>
                    <a:p>
                      <a:r>
                        <a:rPr lang="en-IN" dirty="0"/>
                        <a:t>Treatment planning </a:t>
                      </a:r>
                    </a:p>
                    <a:p>
                      <a:endParaRPr lang="en-IN" dirty="0"/>
                    </a:p>
                    <a:p>
                      <a:endParaRPr lang="en-IN" dirty="0"/>
                    </a:p>
                  </a:txBody>
                  <a:tcPr/>
                </a:tc>
                <a:tc>
                  <a:txBody>
                    <a:bodyPr/>
                    <a:lstStyle/>
                    <a:p>
                      <a:r>
                        <a:rPr lang="en-IN" dirty="0"/>
                        <a:t>Psychomotor</a:t>
                      </a:r>
                    </a:p>
                  </a:txBody>
                  <a:tcPr/>
                </a:tc>
                <a:tc>
                  <a:txBody>
                    <a:bodyPr/>
                    <a:lstStyle/>
                    <a:p>
                      <a:r>
                        <a:rPr lang="en-US" dirty="0"/>
                        <a:t>Must Know</a:t>
                      </a:r>
                      <a:endParaRPr lang="en-IN" dirty="0"/>
                    </a:p>
                  </a:txBody>
                  <a:tcPr/>
                </a:tc>
                <a:extLst>
                  <a:ext uri="{0D108BD9-81ED-4DB2-BD59-A6C34878D82A}">
                    <a16:rowId xmlns:a16="http://schemas.microsoft.com/office/drawing/2014/main" val="4238449484"/>
                  </a:ext>
                </a:extLst>
              </a:tr>
              <a:tr h="487571">
                <a:tc>
                  <a:txBody>
                    <a:bodyPr/>
                    <a:lstStyle/>
                    <a:p>
                      <a:r>
                        <a:rPr lang="en-IN" dirty="0"/>
                        <a:t>Summary</a:t>
                      </a:r>
                    </a:p>
                    <a:p>
                      <a:r>
                        <a:rPr lang="en-IN" dirty="0"/>
                        <a:t>References</a:t>
                      </a:r>
                    </a:p>
                  </a:txBody>
                  <a:tcPr/>
                </a:tc>
                <a:tc>
                  <a:txBody>
                    <a:bodyPr/>
                    <a:lstStyle/>
                    <a:p>
                      <a:r>
                        <a:rPr lang="en-US" dirty="0"/>
                        <a:t>Affective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3066193908"/>
                  </a:ext>
                </a:extLst>
              </a:tr>
            </a:tbl>
          </a:graphicData>
        </a:graphic>
      </p:graphicFrame>
    </p:spTree>
    <p:extLst>
      <p:ext uri="{BB962C8B-B14F-4D97-AF65-F5344CB8AC3E}">
        <p14:creationId xmlns:p14="http://schemas.microsoft.com/office/powerpoint/2010/main" val="3637728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A0003-7A7C-4E14-9B16-1260AEA4194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D052DF6-5D39-4A55-8C69-255FFBDDB7B8}"/>
              </a:ext>
            </a:extLst>
          </p:cNvPr>
          <p:cNvSpPr>
            <a:spLocks noGrp="1"/>
          </p:cNvSpPr>
          <p:nvPr>
            <p:ph idx="1"/>
          </p:nvPr>
        </p:nvSpPr>
        <p:spPr/>
        <p:txBody>
          <a:bodyPr>
            <a:normAutofit/>
          </a:bodyPr>
          <a:lstStyle/>
          <a:p>
            <a:pPr algn="just"/>
            <a:r>
              <a:rPr lang="en-IN" dirty="0"/>
              <a:t>Definitive oral examination-</a:t>
            </a:r>
            <a:r>
              <a:rPr lang="en-US" dirty="0"/>
              <a:t>This is performed in the second appointment with the aid of radiographs and mounted diagnostic casts. The following should be evaluated:</a:t>
            </a:r>
          </a:p>
          <a:p>
            <a:pPr algn="just"/>
            <a:r>
              <a:rPr lang="en-IN" dirty="0"/>
              <a:t>1. Caries evaluation-</a:t>
            </a:r>
            <a:r>
              <a:rPr lang="en-US" dirty="0"/>
              <a:t>• The remaining natural teeth are evaluated for the presence of any caries and restored teeth are evaluated with regard to their number, signs of recurrent caries and evidence of decalcification.</a:t>
            </a:r>
          </a:p>
          <a:p>
            <a:pPr algn="just"/>
            <a:r>
              <a:rPr lang="en-US" dirty="0"/>
              <a:t> • The selection of abutment teeth to receive rest seats must be made before restorative treatment has begun. Amalgam and tooth-</a:t>
            </a:r>
            <a:r>
              <a:rPr lang="en-US" dirty="0" err="1"/>
              <a:t>coloured</a:t>
            </a:r>
            <a:r>
              <a:rPr lang="en-US" dirty="0"/>
              <a:t> restorative materials are more likely to fail under forces of occlusion than a cast metal restoration or porcelain, when rest seats are incorporated.</a:t>
            </a:r>
            <a:endParaRPr lang="en-IN" dirty="0"/>
          </a:p>
          <a:p>
            <a:endParaRPr lang="en-IN" dirty="0"/>
          </a:p>
        </p:txBody>
      </p:sp>
    </p:spTree>
    <p:extLst>
      <p:ext uri="{BB962C8B-B14F-4D97-AF65-F5344CB8AC3E}">
        <p14:creationId xmlns:p14="http://schemas.microsoft.com/office/powerpoint/2010/main" val="6589799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960A7-72BC-4A4A-AB7C-08AE4AC71FB8}"/>
              </a:ext>
            </a:extLst>
          </p:cNvPr>
          <p:cNvSpPr>
            <a:spLocks noGrp="1"/>
          </p:cNvSpPr>
          <p:nvPr>
            <p:ph type="title"/>
          </p:nvPr>
        </p:nvSpPr>
        <p:spPr/>
        <p:txBody>
          <a:bodyPr/>
          <a:lstStyle/>
          <a:p>
            <a:r>
              <a:rPr lang="en-IN" dirty="0"/>
              <a:t>2. Periodontal evaluation</a:t>
            </a:r>
          </a:p>
        </p:txBody>
      </p:sp>
      <p:sp>
        <p:nvSpPr>
          <p:cNvPr id="3" name="Content Placeholder 2">
            <a:extLst>
              <a:ext uri="{FF2B5EF4-FFF2-40B4-BE49-F238E27FC236}">
                <a16:creationId xmlns:a16="http://schemas.microsoft.com/office/drawing/2014/main" id="{8598EE80-86BA-440E-A915-B3B061D2A2E9}"/>
              </a:ext>
            </a:extLst>
          </p:cNvPr>
          <p:cNvSpPr>
            <a:spLocks noGrp="1"/>
          </p:cNvSpPr>
          <p:nvPr>
            <p:ph idx="1"/>
          </p:nvPr>
        </p:nvSpPr>
        <p:spPr/>
        <p:txBody>
          <a:bodyPr>
            <a:normAutofit/>
          </a:bodyPr>
          <a:lstStyle/>
          <a:p>
            <a:pPr algn="just"/>
            <a:r>
              <a:rPr lang="en-US" dirty="0"/>
              <a:t>To assess pocket depths, attachment levels, furcation involvement, mucogingival problems and tooth mobility. </a:t>
            </a:r>
          </a:p>
          <a:p>
            <a:pPr marL="0" indent="0" algn="just">
              <a:buNone/>
            </a:pPr>
            <a:r>
              <a:rPr lang="en-US" dirty="0"/>
              <a:t>• Mobility may be due to trauma from occlusion, periodontitis and loss of support. Mobility due to trauma from occlusion can be reversed if the occlusion is corrected.</a:t>
            </a:r>
          </a:p>
          <a:p>
            <a:pPr marL="0" indent="0" algn="just">
              <a:buNone/>
            </a:pPr>
            <a:r>
              <a:rPr lang="en-US" dirty="0"/>
              <a:t> • The periodontal health of the remaining teeth should be restored to optimum health by performing appropriate treatment like root planning, gingivectomy, flap surgery and free gingival grafts. </a:t>
            </a:r>
          </a:p>
          <a:p>
            <a:pPr marL="0" indent="0" algn="just">
              <a:buNone/>
            </a:pPr>
            <a:r>
              <a:rPr lang="en-US" dirty="0"/>
              <a:t>Splinting of abutment teeth is considered when the remaining teeth have reduced support and when only few widely spaced abutments remain. This should be done only after restoration of periodontal health.</a:t>
            </a:r>
            <a:endParaRPr lang="en-IN" dirty="0"/>
          </a:p>
        </p:txBody>
      </p:sp>
    </p:spTree>
    <p:extLst>
      <p:ext uri="{BB962C8B-B14F-4D97-AF65-F5344CB8AC3E}">
        <p14:creationId xmlns:p14="http://schemas.microsoft.com/office/powerpoint/2010/main" val="1038689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47AF2-8497-489E-BBDE-D910D1455C5C}"/>
              </a:ext>
            </a:extLst>
          </p:cNvPr>
          <p:cNvSpPr>
            <a:spLocks noGrp="1"/>
          </p:cNvSpPr>
          <p:nvPr>
            <p:ph type="title"/>
          </p:nvPr>
        </p:nvSpPr>
        <p:spPr/>
        <p:txBody>
          <a:bodyPr/>
          <a:lstStyle/>
          <a:p>
            <a:r>
              <a:rPr lang="en-US" dirty="0"/>
              <a:t>3. Residual ridges, soft and hard tissues</a:t>
            </a:r>
            <a:endParaRPr lang="en-IN" dirty="0"/>
          </a:p>
        </p:txBody>
      </p:sp>
      <p:sp>
        <p:nvSpPr>
          <p:cNvPr id="3" name="Content Placeholder 2">
            <a:extLst>
              <a:ext uri="{FF2B5EF4-FFF2-40B4-BE49-F238E27FC236}">
                <a16:creationId xmlns:a16="http://schemas.microsoft.com/office/drawing/2014/main" id="{0BC3159A-724B-4CBE-AF6E-733D6764B759}"/>
              </a:ext>
            </a:extLst>
          </p:cNvPr>
          <p:cNvSpPr>
            <a:spLocks noGrp="1"/>
          </p:cNvSpPr>
          <p:nvPr>
            <p:ph idx="1"/>
          </p:nvPr>
        </p:nvSpPr>
        <p:spPr/>
        <p:txBody>
          <a:bodyPr/>
          <a:lstStyle/>
          <a:p>
            <a:pPr algn="just"/>
            <a:r>
              <a:rPr lang="en-US" dirty="0"/>
              <a:t>The residual ridge is examined to assess the contour, quality and load-bearing capacity especially in distal extension base situations.</a:t>
            </a:r>
          </a:p>
          <a:p>
            <a:pPr marL="0" indent="0" algn="just">
              <a:buNone/>
            </a:pPr>
            <a:r>
              <a:rPr lang="en-US" dirty="0"/>
              <a:t> • The soft tissues are checked for any reactions to the wearing of a prosthesis like denture stomatitis, papillary hyperplasia, and for any other pathological changes. The </a:t>
            </a:r>
            <a:r>
              <a:rPr lang="en-US" dirty="0" err="1"/>
              <a:t>frena</a:t>
            </a:r>
            <a:r>
              <a:rPr lang="en-US" dirty="0"/>
              <a:t> are checked for their location and if positioned too high a surgical correction is contemplated. </a:t>
            </a:r>
          </a:p>
          <a:p>
            <a:pPr marL="0" indent="0" algn="just">
              <a:buNone/>
            </a:pPr>
            <a:r>
              <a:rPr lang="en-US" dirty="0"/>
              <a:t>• The hard tissues are examined for torus, bony exostoses and undercuts, especially in the mylohyoid ridge and maxillary tuberosity area. Any surgical correction, relief or change in major connector design is planned.</a:t>
            </a:r>
            <a:endParaRPr lang="en-IN" dirty="0"/>
          </a:p>
        </p:txBody>
      </p:sp>
    </p:spTree>
    <p:extLst>
      <p:ext uri="{BB962C8B-B14F-4D97-AF65-F5344CB8AC3E}">
        <p14:creationId xmlns:p14="http://schemas.microsoft.com/office/powerpoint/2010/main" val="32951990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2B6F5-1871-4069-9774-49D82B735AEB}"/>
              </a:ext>
            </a:extLst>
          </p:cNvPr>
          <p:cNvSpPr>
            <a:spLocks noGrp="1"/>
          </p:cNvSpPr>
          <p:nvPr>
            <p:ph type="title"/>
          </p:nvPr>
        </p:nvSpPr>
        <p:spPr/>
        <p:txBody>
          <a:bodyPr/>
          <a:lstStyle/>
          <a:p>
            <a:r>
              <a:rPr lang="en-IN" dirty="0"/>
              <a:t>4. Mounted diagnostic cast</a:t>
            </a:r>
          </a:p>
        </p:txBody>
      </p:sp>
      <p:sp>
        <p:nvSpPr>
          <p:cNvPr id="3" name="Content Placeholder 2">
            <a:extLst>
              <a:ext uri="{FF2B5EF4-FFF2-40B4-BE49-F238E27FC236}">
                <a16:creationId xmlns:a16="http://schemas.microsoft.com/office/drawing/2014/main" id="{4E73472B-B796-444F-AC01-9E3997706C53}"/>
              </a:ext>
            </a:extLst>
          </p:cNvPr>
          <p:cNvSpPr>
            <a:spLocks noGrp="1"/>
          </p:cNvSpPr>
          <p:nvPr>
            <p:ph idx="1"/>
          </p:nvPr>
        </p:nvSpPr>
        <p:spPr/>
        <p:txBody>
          <a:bodyPr/>
          <a:lstStyle/>
          <a:p>
            <a:r>
              <a:rPr lang="en-US" dirty="0"/>
              <a:t>The mounted diagnostic cast  is </a:t>
            </a:r>
            <a:r>
              <a:rPr lang="en-US" dirty="0" err="1"/>
              <a:t>analysed</a:t>
            </a:r>
            <a:r>
              <a:rPr lang="en-US" dirty="0"/>
              <a:t> for the following along with intraoral examination:</a:t>
            </a:r>
          </a:p>
          <a:p>
            <a:pPr marL="0" indent="0">
              <a:buNone/>
            </a:pPr>
            <a:r>
              <a:rPr lang="en-US" dirty="0"/>
              <a:t>• </a:t>
            </a:r>
            <a:r>
              <a:rPr lang="en-US" dirty="0" err="1"/>
              <a:t>Interarch</a:t>
            </a:r>
            <a:r>
              <a:rPr lang="en-US" dirty="0"/>
              <a:t> space</a:t>
            </a:r>
          </a:p>
          <a:p>
            <a:pPr marL="0" indent="0">
              <a:buNone/>
            </a:pPr>
            <a:r>
              <a:rPr lang="en-US" dirty="0"/>
              <a:t> • Occlusal plane </a:t>
            </a:r>
          </a:p>
          <a:p>
            <a:pPr marL="0" indent="0">
              <a:buNone/>
            </a:pPr>
            <a:r>
              <a:rPr lang="en-US" dirty="0"/>
              <a:t>• Occlusion is checked for any interference and trauma from occlusion</a:t>
            </a:r>
            <a:endParaRPr lang="en-IN" dirty="0"/>
          </a:p>
        </p:txBody>
      </p:sp>
    </p:spTree>
    <p:extLst>
      <p:ext uri="{BB962C8B-B14F-4D97-AF65-F5344CB8AC3E}">
        <p14:creationId xmlns:p14="http://schemas.microsoft.com/office/powerpoint/2010/main" val="15703238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44640-9941-4A43-B081-178590F60B92}"/>
              </a:ext>
            </a:extLst>
          </p:cNvPr>
          <p:cNvSpPr>
            <a:spLocks noGrp="1"/>
          </p:cNvSpPr>
          <p:nvPr>
            <p:ph type="title"/>
          </p:nvPr>
        </p:nvSpPr>
        <p:spPr/>
        <p:txBody>
          <a:bodyPr/>
          <a:lstStyle/>
          <a:p>
            <a:r>
              <a:rPr lang="en-IN" dirty="0"/>
              <a:t>Radiographic examination</a:t>
            </a:r>
          </a:p>
        </p:txBody>
      </p:sp>
      <p:sp>
        <p:nvSpPr>
          <p:cNvPr id="3" name="Content Placeholder 2">
            <a:extLst>
              <a:ext uri="{FF2B5EF4-FFF2-40B4-BE49-F238E27FC236}">
                <a16:creationId xmlns:a16="http://schemas.microsoft.com/office/drawing/2014/main" id="{43B38815-DFA2-442D-B7A7-F6F052A17E46}"/>
              </a:ext>
            </a:extLst>
          </p:cNvPr>
          <p:cNvSpPr>
            <a:spLocks noGrp="1"/>
          </p:cNvSpPr>
          <p:nvPr>
            <p:ph idx="1"/>
          </p:nvPr>
        </p:nvSpPr>
        <p:spPr/>
        <p:txBody>
          <a:bodyPr>
            <a:normAutofit lnSpcReduction="10000"/>
          </a:bodyPr>
          <a:lstStyle/>
          <a:p>
            <a:pPr marL="0" indent="0" algn="just">
              <a:buNone/>
            </a:pPr>
            <a:r>
              <a:rPr lang="en-US" dirty="0"/>
              <a:t>This will include panoramic and periapical radiographs. </a:t>
            </a:r>
          </a:p>
          <a:p>
            <a:pPr algn="just"/>
            <a:r>
              <a:rPr lang="en-US" dirty="0"/>
              <a:t>The objectives of radiographic examination are as follows: </a:t>
            </a:r>
          </a:p>
          <a:p>
            <a:pPr algn="just"/>
            <a:r>
              <a:rPr lang="en-US" dirty="0"/>
              <a:t>○ Locate areas of infection and any other pathology. </a:t>
            </a:r>
          </a:p>
          <a:p>
            <a:pPr algn="just"/>
            <a:r>
              <a:rPr lang="en-US" dirty="0"/>
              <a:t>○ Reveal the presence of root fragments, foreign objects, bone spicules and irregular ridge formations. </a:t>
            </a:r>
          </a:p>
          <a:p>
            <a:pPr algn="just"/>
            <a:r>
              <a:rPr lang="en-US" dirty="0"/>
              <a:t>○ Display the presence and extent of caries. </a:t>
            </a:r>
          </a:p>
          <a:p>
            <a:pPr algn="just"/>
            <a:r>
              <a:rPr lang="en-US" dirty="0"/>
              <a:t>○ Evaluate existing restorations with respect to marginal leakage and overhanging gingival margins.</a:t>
            </a:r>
          </a:p>
          <a:p>
            <a:pPr algn="just"/>
            <a:r>
              <a:rPr lang="en-US" dirty="0"/>
              <a:t> ○ Evaluate root canal fillings.</a:t>
            </a:r>
          </a:p>
          <a:p>
            <a:pPr algn="just"/>
            <a:r>
              <a:rPr lang="en-US" dirty="0"/>
              <a:t> ○ Evaluate periodontal condition, alveolar support of abutment teeth, the length and morphology of roots. abutment teeth and existing restorations.</a:t>
            </a:r>
            <a:endParaRPr lang="en-IN" dirty="0"/>
          </a:p>
        </p:txBody>
      </p:sp>
    </p:spTree>
    <p:extLst>
      <p:ext uri="{BB962C8B-B14F-4D97-AF65-F5344CB8AC3E}">
        <p14:creationId xmlns:p14="http://schemas.microsoft.com/office/powerpoint/2010/main" val="2078545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A08FA-BF09-43DB-9FBF-4FC7D4B18685}"/>
              </a:ext>
            </a:extLst>
          </p:cNvPr>
          <p:cNvSpPr>
            <a:spLocks noGrp="1"/>
          </p:cNvSpPr>
          <p:nvPr>
            <p:ph type="title"/>
          </p:nvPr>
        </p:nvSpPr>
        <p:spPr/>
        <p:txBody>
          <a:bodyPr/>
          <a:lstStyle/>
          <a:p>
            <a:r>
              <a:rPr lang="en-IN" dirty="0"/>
              <a:t>Diagnostic impressions and casts</a:t>
            </a:r>
          </a:p>
        </p:txBody>
      </p:sp>
      <p:sp>
        <p:nvSpPr>
          <p:cNvPr id="3" name="Content Placeholder 2">
            <a:extLst>
              <a:ext uri="{FF2B5EF4-FFF2-40B4-BE49-F238E27FC236}">
                <a16:creationId xmlns:a16="http://schemas.microsoft.com/office/drawing/2014/main" id="{C3128A18-1F40-43A3-9297-197B296805F2}"/>
              </a:ext>
            </a:extLst>
          </p:cNvPr>
          <p:cNvSpPr>
            <a:spLocks noGrp="1"/>
          </p:cNvSpPr>
          <p:nvPr>
            <p:ph idx="1"/>
          </p:nvPr>
        </p:nvSpPr>
        <p:spPr/>
        <p:txBody>
          <a:bodyPr>
            <a:normAutofit/>
          </a:bodyPr>
          <a:lstStyle/>
          <a:p>
            <a:pPr marL="0" indent="0" algn="ctr">
              <a:buNone/>
            </a:pPr>
            <a:r>
              <a:rPr lang="en-US" dirty="0"/>
              <a:t>Purpose of making diagnostic casts</a:t>
            </a:r>
          </a:p>
          <a:p>
            <a:r>
              <a:rPr lang="en-US" dirty="0"/>
              <a:t>1. Analysis of the contour of both the hard and soft tissues of the mouth. </a:t>
            </a:r>
          </a:p>
          <a:p>
            <a:r>
              <a:rPr lang="en-US" dirty="0"/>
              <a:t>2. Determination of the types of restorations to be placed on the abutment teeth.</a:t>
            </a:r>
          </a:p>
          <a:p>
            <a:r>
              <a:rPr lang="en-US" dirty="0"/>
              <a:t> 3. Determination of the need for surgical correction of exostoses, </a:t>
            </a:r>
            <a:r>
              <a:rPr lang="en-US" dirty="0" err="1"/>
              <a:t>frena</a:t>
            </a:r>
            <a:r>
              <a:rPr lang="en-US" dirty="0"/>
              <a:t>, tuberosities and undercuts. </a:t>
            </a:r>
          </a:p>
          <a:p>
            <a:r>
              <a:rPr lang="en-US" dirty="0"/>
              <a:t>4. Survey and design of diagnostic cast. </a:t>
            </a:r>
          </a:p>
          <a:p>
            <a:r>
              <a:rPr lang="en-US" dirty="0"/>
              <a:t>5. Analysis of occlusion and </a:t>
            </a:r>
            <a:r>
              <a:rPr lang="en-US" dirty="0" err="1"/>
              <a:t>interarch</a:t>
            </a:r>
            <a:r>
              <a:rPr lang="en-US" dirty="0"/>
              <a:t> space. </a:t>
            </a:r>
          </a:p>
          <a:p>
            <a:r>
              <a:rPr lang="en-US" dirty="0"/>
              <a:t>6. Presentation of the proposed treatment plan to the patient. </a:t>
            </a:r>
          </a:p>
          <a:p>
            <a:r>
              <a:rPr lang="en-US" dirty="0"/>
              <a:t>7. Fabrication of special tray.</a:t>
            </a:r>
            <a:endParaRPr lang="en-IN" dirty="0"/>
          </a:p>
        </p:txBody>
      </p:sp>
    </p:spTree>
    <p:extLst>
      <p:ext uri="{BB962C8B-B14F-4D97-AF65-F5344CB8AC3E}">
        <p14:creationId xmlns:p14="http://schemas.microsoft.com/office/powerpoint/2010/main" val="24994814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750E-06D3-4B2A-933D-9C376C6EE505}"/>
              </a:ext>
            </a:extLst>
          </p:cNvPr>
          <p:cNvSpPr>
            <a:spLocks noGrp="1"/>
          </p:cNvSpPr>
          <p:nvPr>
            <p:ph type="title"/>
          </p:nvPr>
        </p:nvSpPr>
        <p:spPr/>
        <p:txBody>
          <a:bodyPr/>
          <a:lstStyle/>
          <a:p>
            <a:r>
              <a:rPr lang="en-IN" dirty="0"/>
              <a:t>Impression material</a:t>
            </a:r>
          </a:p>
        </p:txBody>
      </p:sp>
      <p:sp>
        <p:nvSpPr>
          <p:cNvPr id="3" name="Content Placeholder 2">
            <a:extLst>
              <a:ext uri="{FF2B5EF4-FFF2-40B4-BE49-F238E27FC236}">
                <a16:creationId xmlns:a16="http://schemas.microsoft.com/office/drawing/2014/main" id="{C0E4F67B-7394-4DCF-821B-EEFC5910A112}"/>
              </a:ext>
            </a:extLst>
          </p:cNvPr>
          <p:cNvSpPr>
            <a:spLocks noGrp="1"/>
          </p:cNvSpPr>
          <p:nvPr>
            <p:ph idx="1"/>
          </p:nvPr>
        </p:nvSpPr>
        <p:spPr/>
        <p:txBody>
          <a:bodyPr/>
          <a:lstStyle/>
          <a:p>
            <a:pPr algn="just"/>
            <a:r>
              <a:rPr lang="en-US" dirty="0"/>
              <a:t>The impression material of choice for making diagnostic or preliminary impressions is ‘irreversible hydrocolloid’ or ‘alginate’. </a:t>
            </a:r>
          </a:p>
          <a:p>
            <a:pPr algn="just"/>
            <a:r>
              <a:rPr lang="en-US" dirty="0"/>
              <a:t>They are accurate for diagnostic purposes, easy to manipulate, have pleasant taste and </a:t>
            </a:r>
            <a:r>
              <a:rPr lang="en-US" dirty="0" err="1"/>
              <a:t>odour</a:t>
            </a:r>
            <a:r>
              <a:rPr lang="en-US" dirty="0"/>
              <a:t> and are nontoxic and inexpensive. </a:t>
            </a:r>
          </a:p>
          <a:p>
            <a:pPr algn="just"/>
            <a:r>
              <a:rPr lang="en-US" dirty="0"/>
              <a:t>However, they provide less surface detail than some other impression materials and are not dimensionally stable. </a:t>
            </a:r>
          </a:p>
          <a:p>
            <a:pPr algn="just"/>
            <a:r>
              <a:rPr lang="en-US" dirty="0"/>
              <a:t>They must be poured immediately. If this is not possible, the impressions must be stored in 100% humidity for not more than 1 h. They can be disinfected using 2% acid glutaraldehyde solution.</a:t>
            </a:r>
            <a:endParaRPr lang="en-IN" dirty="0"/>
          </a:p>
        </p:txBody>
      </p:sp>
    </p:spTree>
    <p:extLst>
      <p:ext uri="{BB962C8B-B14F-4D97-AF65-F5344CB8AC3E}">
        <p14:creationId xmlns:p14="http://schemas.microsoft.com/office/powerpoint/2010/main" val="4215567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45762-2CBE-483D-9915-FAFAD8C2FB5C}"/>
              </a:ext>
            </a:extLst>
          </p:cNvPr>
          <p:cNvSpPr>
            <a:spLocks noGrp="1"/>
          </p:cNvSpPr>
          <p:nvPr>
            <p:ph type="title"/>
          </p:nvPr>
        </p:nvSpPr>
        <p:spPr/>
        <p:txBody>
          <a:bodyPr/>
          <a:lstStyle/>
          <a:p>
            <a:r>
              <a:rPr lang="en-IN" dirty="0"/>
              <a:t>Trays</a:t>
            </a:r>
          </a:p>
        </p:txBody>
      </p:sp>
      <p:sp>
        <p:nvSpPr>
          <p:cNvPr id="3" name="Content Placeholder 2">
            <a:extLst>
              <a:ext uri="{FF2B5EF4-FFF2-40B4-BE49-F238E27FC236}">
                <a16:creationId xmlns:a16="http://schemas.microsoft.com/office/drawing/2014/main" id="{84BEF740-22BB-4F34-80C4-97DC251E281E}"/>
              </a:ext>
            </a:extLst>
          </p:cNvPr>
          <p:cNvSpPr>
            <a:spLocks noGrp="1"/>
          </p:cNvSpPr>
          <p:nvPr>
            <p:ph idx="1"/>
          </p:nvPr>
        </p:nvSpPr>
        <p:spPr/>
        <p:txBody>
          <a:bodyPr/>
          <a:lstStyle/>
          <a:p>
            <a:r>
              <a:rPr lang="en-US" dirty="0"/>
              <a:t>Stock trays are used for making diagnostic impressions with alginate. </a:t>
            </a:r>
          </a:p>
          <a:p>
            <a:r>
              <a:rPr lang="en-US" dirty="0"/>
              <a:t>Stock trays are of three types: </a:t>
            </a:r>
          </a:p>
          <a:p>
            <a:pPr marL="0" indent="0">
              <a:buNone/>
            </a:pPr>
            <a:r>
              <a:rPr lang="en-US" dirty="0"/>
              <a:t>• Rim-lock trays </a:t>
            </a:r>
          </a:p>
          <a:p>
            <a:pPr marL="0" indent="0">
              <a:buNone/>
            </a:pPr>
            <a:r>
              <a:rPr lang="en-US" dirty="0"/>
              <a:t> • Perforated metal trays </a:t>
            </a:r>
          </a:p>
          <a:p>
            <a:pPr marL="0" indent="0">
              <a:buNone/>
            </a:pPr>
            <a:r>
              <a:rPr lang="en-US" dirty="0"/>
              <a:t>• Plastic disposable trays</a:t>
            </a:r>
          </a:p>
          <a:p>
            <a:pPr marL="0" indent="0">
              <a:buNone/>
            </a:pPr>
            <a:r>
              <a:rPr lang="en-US" dirty="0"/>
              <a:t>Rim-lock trays and perforated trays are commonly used because they are rigid an ensure confinement of the impression material. Disposable plastic trays are too flexible, thus accuracy of the impression and cast may be compromised.</a:t>
            </a:r>
            <a:endParaRPr lang="en-IN" dirty="0"/>
          </a:p>
        </p:txBody>
      </p:sp>
    </p:spTree>
    <p:extLst>
      <p:ext uri="{BB962C8B-B14F-4D97-AF65-F5344CB8AC3E}">
        <p14:creationId xmlns:p14="http://schemas.microsoft.com/office/powerpoint/2010/main" val="32706281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C5797-3E42-4FB0-884B-8BC047871E6E}"/>
              </a:ext>
            </a:extLst>
          </p:cNvPr>
          <p:cNvSpPr>
            <a:spLocks noGrp="1"/>
          </p:cNvSpPr>
          <p:nvPr>
            <p:ph type="title"/>
          </p:nvPr>
        </p:nvSpPr>
        <p:spPr/>
        <p:txBody>
          <a:bodyPr/>
          <a:lstStyle/>
          <a:p>
            <a:r>
              <a:rPr lang="en-IN" dirty="0"/>
              <a:t>Extension of maxillary tray</a:t>
            </a:r>
          </a:p>
        </p:txBody>
      </p:sp>
      <p:sp>
        <p:nvSpPr>
          <p:cNvPr id="3" name="Content Placeholder 2">
            <a:extLst>
              <a:ext uri="{FF2B5EF4-FFF2-40B4-BE49-F238E27FC236}">
                <a16:creationId xmlns:a16="http://schemas.microsoft.com/office/drawing/2014/main" id="{2BA6E2AA-F321-4F67-A840-C8570B8CA02C}"/>
              </a:ext>
            </a:extLst>
          </p:cNvPr>
          <p:cNvSpPr>
            <a:spLocks noGrp="1"/>
          </p:cNvSpPr>
          <p:nvPr>
            <p:ph idx="1"/>
          </p:nvPr>
        </p:nvSpPr>
        <p:spPr/>
        <p:txBody>
          <a:bodyPr/>
          <a:lstStyle/>
          <a:p>
            <a:pPr algn="just"/>
            <a:r>
              <a:rPr lang="en-US" dirty="0"/>
              <a:t>There should be a buccal clearance of 5–7 mm between the inner flange of the tray and the buccal/facial surfaces of the teeth and residual ridges. </a:t>
            </a:r>
          </a:p>
          <a:p>
            <a:pPr algn="just"/>
            <a:r>
              <a:rPr lang="en-US" dirty="0"/>
              <a:t>It should extend up to and cover the maxillary tuberosity .This space is necessary so that in case of undercuts, the impression can spring over the undercuts.</a:t>
            </a:r>
          </a:p>
          <a:p>
            <a:pPr algn="just"/>
            <a:r>
              <a:rPr lang="en-US" dirty="0"/>
              <a:t> The drawbacks of selecting a tray that is too large is that it may be difficult to insert in the patient’s mouth and it may interfere with the coronoid processes of the mandible.</a:t>
            </a:r>
            <a:endParaRPr lang="en-IN" dirty="0"/>
          </a:p>
        </p:txBody>
      </p:sp>
    </p:spTree>
    <p:extLst>
      <p:ext uri="{BB962C8B-B14F-4D97-AF65-F5344CB8AC3E}">
        <p14:creationId xmlns:p14="http://schemas.microsoft.com/office/powerpoint/2010/main" val="17639853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F0D04-5709-492F-85CF-B7155C90A29B}"/>
              </a:ext>
            </a:extLst>
          </p:cNvPr>
          <p:cNvSpPr>
            <a:spLocks noGrp="1"/>
          </p:cNvSpPr>
          <p:nvPr>
            <p:ph type="title"/>
          </p:nvPr>
        </p:nvSpPr>
        <p:spPr/>
        <p:txBody>
          <a:bodyPr/>
          <a:lstStyle/>
          <a:p>
            <a:r>
              <a:rPr lang="en-IN" dirty="0"/>
              <a:t>Extension of mandibular tray</a:t>
            </a:r>
          </a:p>
        </p:txBody>
      </p:sp>
      <p:sp>
        <p:nvSpPr>
          <p:cNvPr id="3" name="Content Placeholder 2">
            <a:extLst>
              <a:ext uri="{FF2B5EF4-FFF2-40B4-BE49-F238E27FC236}">
                <a16:creationId xmlns:a16="http://schemas.microsoft.com/office/drawing/2014/main" id="{E9D45CC5-465D-4A2C-9F8F-77D97FB7D704}"/>
              </a:ext>
            </a:extLst>
          </p:cNvPr>
          <p:cNvSpPr>
            <a:spLocks noGrp="1"/>
          </p:cNvSpPr>
          <p:nvPr>
            <p:ph idx="1"/>
          </p:nvPr>
        </p:nvSpPr>
        <p:spPr/>
        <p:txBody>
          <a:bodyPr/>
          <a:lstStyle/>
          <a:p>
            <a:pPr algn="just"/>
            <a:r>
              <a:rPr lang="en-US" dirty="0"/>
              <a:t>There should be a clearance of 5–7 mm on the buccal and lingual sides of the remaining teeth and residual ridge. It should cover the retromolar pad distally</a:t>
            </a:r>
          </a:p>
          <a:p>
            <a:pPr algn="just"/>
            <a:r>
              <a:rPr lang="en-US" dirty="0"/>
              <a:t> If the tray extends too lingually, it may interfere with the tongue and desired area by using green stick compound or baseplate wax</a:t>
            </a:r>
            <a:endParaRPr lang="en-IN" dirty="0"/>
          </a:p>
        </p:txBody>
      </p:sp>
    </p:spTree>
    <p:extLst>
      <p:ext uri="{BB962C8B-B14F-4D97-AF65-F5344CB8AC3E}">
        <p14:creationId xmlns:p14="http://schemas.microsoft.com/office/powerpoint/2010/main" val="167589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4BFDA-5E2D-40CA-BB6B-7BC769CA9CC0}"/>
              </a:ext>
            </a:extLst>
          </p:cNvPr>
          <p:cNvSpPr>
            <a:spLocks noGrp="1"/>
          </p:cNvSpPr>
          <p:nvPr>
            <p:ph type="title"/>
          </p:nvPr>
        </p:nvSpPr>
        <p:spPr/>
        <p:txBody>
          <a:bodyPr/>
          <a:lstStyle/>
          <a:p>
            <a:r>
              <a:rPr lang="en-IN" dirty="0"/>
              <a:t>Contents</a:t>
            </a:r>
          </a:p>
        </p:txBody>
      </p:sp>
      <p:sp>
        <p:nvSpPr>
          <p:cNvPr id="3" name="Content Placeholder 2">
            <a:extLst>
              <a:ext uri="{FF2B5EF4-FFF2-40B4-BE49-F238E27FC236}">
                <a16:creationId xmlns:a16="http://schemas.microsoft.com/office/drawing/2014/main" id="{79DEF297-7FAC-4392-BCDE-98B906A1A7CC}"/>
              </a:ext>
            </a:extLst>
          </p:cNvPr>
          <p:cNvSpPr>
            <a:spLocks noGrp="1"/>
          </p:cNvSpPr>
          <p:nvPr>
            <p:ph idx="1"/>
          </p:nvPr>
        </p:nvSpPr>
        <p:spPr/>
        <p:txBody>
          <a:bodyPr>
            <a:normAutofit lnSpcReduction="10000"/>
          </a:bodyPr>
          <a:lstStyle/>
          <a:p>
            <a:r>
              <a:rPr lang="en-IN" dirty="0"/>
              <a:t>Introduction</a:t>
            </a:r>
          </a:p>
          <a:p>
            <a:r>
              <a:rPr lang="en-IN" dirty="0"/>
              <a:t>General Information</a:t>
            </a:r>
          </a:p>
          <a:p>
            <a:r>
              <a:rPr lang="en-IN" dirty="0"/>
              <a:t>Medical history</a:t>
            </a:r>
          </a:p>
          <a:p>
            <a:r>
              <a:rPr lang="en-IN" dirty="0"/>
              <a:t>Dental history</a:t>
            </a:r>
          </a:p>
          <a:p>
            <a:r>
              <a:rPr lang="en-IN" dirty="0"/>
              <a:t>Intraoral examination</a:t>
            </a:r>
          </a:p>
          <a:p>
            <a:r>
              <a:rPr lang="en-IN" dirty="0"/>
              <a:t>Hard tissue examination</a:t>
            </a:r>
          </a:p>
          <a:p>
            <a:r>
              <a:rPr lang="en-IN" dirty="0"/>
              <a:t>Soft tissue examination</a:t>
            </a:r>
          </a:p>
          <a:p>
            <a:r>
              <a:rPr lang="en-IN" dirty="0"/>
              <a:t>Treatment planning </a:t>
            </a:r>
          </a:p>
          <a:p>
            <a:r>
              <a:rPr lang="en-IN" dirty="0"/>
              <a:t>Summary</a:t>
            </a:r>
          </a:p>
          <a:p>
            <a:r>
              <a:rPr lang="en-IN" dirty="0"/>
              <a:t>references</a:t>
            </a:r>
          </a:p>
          <a:p>
            <a:endParaRPr lang="en-IN" dirty="0"/>
          </a:p>
          <a:p>
            <a:endParaRPr lang="en-IN" dirty="0"/>
          </a:p>
        </p:txBody>
      </p:sp>
    </p:spTree>
    <p:extLst>
      <p:ext uri="{BB962C8B-B14F-4D97-AF65-F5344CB8AC3E}">
        <p14:creationId xmlns:p14="http://schemas.microsoft.com/office/powerpoint/2010/main" val="39463426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CF32D-4157-4C3A-A936-B007066E6A3A}"/>
              </a:ext>
            </a:extLst>
          </p:cNvPr>
          <p:cNvSpPr>
            <a:spLocks noGrp="1"/>
          </p:cNvSpPr>
          <p:nvPr>
            <p:ph type="title"/>
          </p:nvPr>
        </p:nvSpPr>
        <p:spPr/>
        <p:txBody>
          <a:bodyPr/>
          <a:lstStyle/>
          <a:p>
            <a:r>
              <a:rPr lang="en-IN" dirty="0"/>
              <a:t>Impression making</a:t>
            </a:r>
          </a:p>
        </p:txBody>
      </p:sp>
      <p:sp>
        <p:nvSpPr>
          <p:cNvPr id="3" name="Content Placeholder 2">
            <a:extLst>
              <a:ext uri="{FF2B5EF4-FFF2-40B4-BE49-F238E27FC236}">
                <a16:creationId xmlns:a16="http://schemas.microsoft.com/office/drawing/2014/main" id="{BDE34E4A-642F-45B8-8951-95CCB6DC3866}"/>
              </a:ext>
            </a:extLst>
          </p:cNvPr>
          <p:cNvSpPr>
            <a:spLocks noGrp="1"/>
          </p:cNvSpPr>
          <p:nvPr>
            <p:ph idx="1"/>
          </p:nvPr>
        </p:nvSpPr>
        <p:spPr/>
        <p:txBody>
          <a:bodyPr/>
          <a:lstStyle/>
          <a:p>
            <a:r>
              <a:rPr lang="en-US" dirty="0"/>
              <a:t>Position of patient and operator </a:t>
            </a:r>
          </a:p>
          <a:p>
            <a:r>
              <a:rPr lang="en-US" dirty="0"/>
              <a:t>The dentist should be standing and the patient is made to sit in an upright position. </a:t>
            </a:r>
          </a:p>
          <a:p>
            <a:r>
              <a:rPr lang="en-US" dirty="0"/>
              <a:t>The chair height should be adjusted such that the patient’s mouth is at the level of the dentist’s elbow. </a:t>
            </a:r>
          </a:p>
          <a:p>
            <a:r>
              <a:rPr lang="en-US" dirty="0"/>
              <a:t>When the patient’s mouth is open, the occlusal plane of the arch for which the impression is being recorded should be parallel to the floor. </a:t>
            </a:r>
          </a:p>
        </p:txBody>
      </p:sp>
    </p:spTree>
    <p:extLst>
      <p:ext uri="{BB962C8B-B14F-4D97-AF65-F5344CB8AC3E}">
        <p14:creationId xmlns:p14="http://schemas.microsoft.com/office/powerpoint/2010/main" val="4761760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5DD80-AED0-48A2-9385-8783B93D21F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736E4CE-897B-464A-8758-944E648BA330}"/>
              </a:ext>
            </a:extLst>
          </p:cNvPr>
          <p:cNvSpPr>
            <a:spLocks noGrp="1"/>
          </p:cNvSpPr>
          <p:nvPr>
            <p:ph idx="1"/>
          </p:nvPr>
        </p:nvSpPr>
        <p:spPr/>
        <p:txBody>
          <a:bodyPr/>
          <a:lstStyle/>
          <a:p>
            <a:r>
              <a:rPr lang="en-US" dirty="0"/>
              <a:t>For a right-handed operator: </a:t>
            </a:r>
          </a:p>
          <a:p>
            <a:pPr marL="0" indent="0">
              <a:buNone/>
            </a:pPr>
            <a:r>
              <a:rPr lang="en-US" dirty="0"/>
              <a:t>• When the maxillary impression is being made, the operator should stand at the right rear of the patient. This allows the operator’s left arm to encircle the patient and manipulate the patient’s mouth and cheek of the left side.</a:t>
            </a:r>
          </a:p>
          <a:p>
            <a:pPr marL="0" indent="0">
              <a:buNone/>
            </a:pPr>
            <a:r>
              <a:rPr lang="en-US" dirty="0"/>
              <a:t> • When the mandibular impression is being made, the operator should stand in front of the patient, holding the impression tray in the right hand. Using the left hand the operator can manipulate the patient’s lip and cheek of the right side</a:t>
            </a:r>
            <a:endParaRPr lang="en-IN" dirty="0"/>
          </a:p>
        </p:txBody>
      </p:sp>
    </p:spTree>
    <p:extLst>
      <p:ext uri="{BB962C8B-B14F-4D97-AF65-F5344CB8AC3E}">
        <p14:creationId xmlns:p14="http://schemas.microsoft.com/office/powerpoint/2010/main" val="23542665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CA256-A598-44E4-86DE-FBE83D13EA9D}"/>
              </a:ext>
            </a:extLst>
          </p:cNvPr>
          <p:cNvSpPr>
            <a:spLocks noGrp="1"/>
          </p:cNvSpPr>
          <p:nvPr>
            <p:ph type="title"/>
          </p:nvPr>
        </p:nvSpPr>
        <p:spPr/>
        <p:txBody>
          <a:bodyPr/>
          <a:lstStyle/>
          <a:p>
            <a:r>
              <a:rPr lang="en-IN" dirty="0"/>
              <a:t>Procedure</a:t>
            </a:r>
          </a:p>
        </p:txBody>
      </p:sp>
      <p:sp>
        <p:nvSpPr>
          <p:cNvPr id="3" name="Content Placeholder 2">
            <a:extLst>
              <a:ext uri="{FF2B5EF4-FFF2-40B4-BE49-F238E27FC236}">
                <a16:creationId xmlns:a16="http://schemas.microsoft.com/office/drawing/2014/main" id="{278F4B12-0DDE-4A45-BB4B-F78A3002C314}"/>
              </a:ext>
            </a:extLst>
          </p:cNvPr>
          <p:cNvSpPr>
            <a:spLocks noGrp="1"/>
          </p:cNvSpPr>
          <p:nvPr>
            <p:ph idx="1"/>
          </p:nvPr>
        </p:nvSpPr>
        <p:spPr/>
        <p:txBody>
          <a:bodyPr>
            <a:normAutofit/>
          </a:bodyPr>
          <a:lstStyle/>
          <a:p>
            <a:r>
              <a:rPr lang="en-US" dirty="0"/>
              <a:t>Select a suitable, perforated or rim-lock impression tray and extend it if required. </a:t>
            </a:r>
          </a:p>
          <a:p>
            <a:r>
              <a:rPr lang="en-US" dirty="0"/>
              <a:t>Water is taken in a clean, dry rubber bowl and the alginate powder is added according to the recommended water powder ratio.</a:t>
            </a:r>
          </a:p>
          <a:p>
            <a:r>
              <a:rPr lang="en-US" dirty="0"/>
              <a:t> Mixing may be by hand or mechanical using an alginate mixer. If done by hand, mixing should begin slowly using a stiff, broad blade spatula. The spatula should compress the material against the sides to ensure complete mixing. </a:t>
            </a:r>
          </a:p>
          <a:p>
            <a:r>
              <a:rPr lang="en-US" dirty="0"/>
              <a:t>A figure of eight motion is used. </a:t>
            </a:r>
          </a:p>
          <a:p>
            <a:r>
              <a:rPr lang="en-US" dirty="0"/>
              <a:t>Spatulation time is 45 s.</a:t>
            </a:r>
            <a:endParaRPr lang="en-IN" dirty="0"/>
          </a:p>
        </p:txBody>
      </p:sp>
    </p:spTree>
    <p:extLst>
      <p:ext uri="{BB962C8B-B14F-4D97-AF65-F5344CB8AC3E}">
        <p14:creationId xmlns:p14="http://schemas.microsoft.com/office/powerpoint/2010/main" val="29014405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FEDD5-EE58-4BD2-A5F4-8E6C24C7821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567384C-E576-4649-AC05-6E64A0DC7098}"/>
              </a:ext>
            </a:extLst>
          </p:cNvPr>
          <p:cNvSpPr>
            <a:spLocks noGrp="1"/>
          </p:cNvSpPr>
          <p:nvPr>
            <p:ph idx="1"/>
          </p:nvPr>
        </p:nvSpPr>
        <p:spPr/>
        <p:txBody>
          <a:bodyPr>
            <a:normAutofit fontScale="92500" lnSpcReduction="20000"/>
          </a:bodyPr>
          <a:lstStyle/>
          <a:p>
            <a:r>
              <a:rPr lang="en-US" dirty="0"/>
              <a:t>The material is loaded onto the tray in small increments and forced under the rim lock or perforations. </a:t>
            </a:r>
          </a:p>
          <a:p>
            <a:r>
              <a:rPr lang="en-US" dirty="0"/>
              <a:t>The tray is filled up to the flanges.</a:t>
            </a:r>
          </a:p>
          <a:p>
            <a:r>
              <a:rPr lang="en-US" dirty="0"/>
              <a:t> Place some impression material with a syringe on critical areas such as abutment teeth, rest preparations and the palatal vault.</a:t>
            </a:r>
          </a:p>
          <a:p>
            <a:r>
              <a:rPr lang="en-US" dirty="0"/>
              <a:t>The tray is first seated on the side away from the operator, then in the anterior region, followed by the near side, ensuring that the lip and cheek are retracted at all times. </a:t>
            </a:r>
          </a:p>
          <a:p>
            <a:r>
              <a:rPr lang="en-US" dirty="0"/>
              <a:t>Hold the tray in position in the premolar regions, without allowing movement, until the material sets. </a:t>
            </a:r>
          </a:p>
          <a:p>
            <a:r>
              <a:rPr lang="en-US" dirty="0"/>
              <a:t>The impression is removed quickly, along the long axis of the teeth ensuring that it does not tear or distort.</a:t>
            </a:r>
          </a:p>
          <a:p>
            <a:r>
              <a:rPr lang="en-US" dirty="0"/>
              <a:t>Rinse the impression and spray with a suitable disinfectant.</a:t>
            </a:r>
            <a:endParaRPr lang="en-IN" dirty="0"/>
          </a:p>
        </p:txBody>
      </p:sp>
    </p:spTree>
    <p:extLst>
      <p:ext uri="{BB962C8B-B14F-4D97-AF65-F5344CB8AC3E}">
        <p14:creationId xmlns:p14="http://schemas.microsoft.com/office/powerpoint/2010/main" val="23697427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0B801-D32F-4FA3-A8BE-62A5A4B7FEB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CAAF838-9EBB-4169-982A-7E05A8E0A97E}"/>
              </a:ext>
            </a:extLst>
          </p:cNvPr>
          <p:cNvSpPr>
            <a:spLocks noGrp="1"/>
          </p:cNvSpPr>
          <p:nvPr>
            <p:ph idx="1"/>
          </p:nvPr>
        </p:nvSpPr>
        <p:spPr/>
        <p:txBody>
          <a:bodyPr/>
          <a:lstStyle/>
          <a:p>
            <a:pPr algn="just"/>
            <a:r>
              <a:rPr lang="en-US" dirty="0"/>
              <a:t>Inspecting the impression : This should be done under a good light source and magnification. The impression should not be dried with compressed air as it causes a loss of moisture. It should be verified if all the anatomic landmarks have been recorded accurately. </a:t>
            </a:r>
          </a:p>
          <a:p>
            <a:pPr algn="just"/>
            <a:r>
              <a:rPr lang="en-US" dirty="0"/>
              <a:t>It should be repeated if voids are present; tears, trapping of lips, cheeks and tongue are seen; inadequate extension of the impression and granular appearance. It is best to pour the cast immediately. If it is not going to be poured immediately, place it in a humidor to prevent dehydration.</a:t>
            </a:r>
            <a:endParaRPr lang="en-IN" dirty="0"/>
          </a:p>
        </p:txBody>
      </p:sp>
    </p:spTree>
    <p:extLst>
      <p:ext uri="{BB962C8B-B14F-4D97-AF65-F5344CB8AC3E}">
        <p14:creationId xmlns:p14="http://schemas.microsoft.com/office/powerpoint/2010/main" val="24366838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B9900-D767-4C3D-89F2-CAFC28B246BB}"/>
              </a:ext>
            </a:extLst>
          </p:cNvPr>
          <p:cNvSpPr>
            <a:spLocks noGrp="1"/>
          </p:cNvSpPr>
          <p:nvPr>
            <p:ph type="title"/>
          </p:nvPr>
        </p:nvSpPr>
        <p:spPr/>
        <p:txBody>
          <a:bodyPr/>
          <a:lstStyle/>
          <a:p>
            <a:r>
              <a:rPr lang="en-IN" dirty="0"/>
              <a:t>Diagnostic cast</a:t>
            </a:r>
          </a:p>
        </p:txBody>
      </p:sp>
      <p:sp>
        <p:nvSpPr>
          <p:cNvPr id="3" name="Content Placeholder 2">
            <a:extLst>
              <a:ext uri="{FF2B5EF4-FFF2-40B4-BE49-F238E27FC236}">
                <a16:creationId xmlns:a16="http://schemas.microsoft.com/office/drawing/2014/main" id="{7C1751C8-A554-4FF1-9441-9F37EA7AED9C}"/>
              </a:ext>
            </a:extLst>
          </p:cNvPr>
          <p:cNvSpPr>
            <a:spLocks noGrp="1"/>
          </p:cNvSpPr>
          <p:nvPr>
            <p:ph idx="1"/>
          </p:nvPr>
        </p:nvSpPr>
        <p:spPr/>
        <p:txBody>
          <a:bodyPr/>
          <a:lstStyle/>
          <a:p>
            <a:pPr marL="0" indent="0" algn="ctr">
              <a:buNone/>
            </a:pPr>
            <a:r>
              <a:rPr lang="en-IN" dirty="0"/>
              <a:t>Pouring the diagnostic cast</a:t>
            </a:r>
          </a:p>
          <a:p>
            <a:r>
              <a:rPr lang="en-US" dirty="0"/>
              <a:t>The tray is suspended by its handle in a tray holder or a slightly open drawer. Laying the tray on the table may displace the alginate from the tray or cause distortion of the alginate.</a:t>
            </a:r>
          </a:p>
          <a:p>
            <a:r>
              <a:rPr lang="en-US" dirty="0"/>
              <a:t>The pour must begin within 12 min after the impression is removed from the mouth. A ‘two-pour technique’ is used.</a:t>
            </a:r>
          </a:p>
          <a:p>
            <a:r>
              <a:rPr lang="en-US" dirty="0"/>
              <a:t>Dental stone, 150 g, is gently sifted into a mixing bowl containing 42 mL of water and hand mixed for 1–2 min or mechanically spatulated under vacuum for 20–30 s.</a:t>
            </a:r>
            <a:endParaRPr lang="en-IN" dirty="0"/>
          </a:p>
        </p:txBody>
      </p:sp>
    </p:spTree>
    <p:extLst>
      <p:ext uri="{BB962C8B-B14F-4D97-AF65-F5344CB8AC3E}">
        <p14:creationId xmlns:p14="http://schemas.microsoft.com/office/powerpoint/2010/main" val="30670718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9765A-212D-45AA-B40D-304E8CBE9A2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CBBAD22-B08B-423E-A71A-A55EA40F6251}"/>
              </a:ext>
            </a:extLst>
          </p:cNvPr>
          <p:cNvSpPr>
            <a:spLocks noGrp="1"/>
          </p:cNvSpPr>
          <p:nvPr>
            <p:ph idx="1"/>
          </p:nvPr>
        </p:nvSpPr>
        <p:spPr/>
        <p:txBody>
          <a:bodyPr>
            <a:normAutofit/>
          </a:bodyPr>
          <a:lstStyle/>
          <a:p>
            <a:pPr algn="just"/>
            <a:r>
              <a:rPr lang="en-US" dirty="0"/>
              <a:t>It is then placed on a vibrator until no air bubbles rise to the surface. Stone is added in small increments to one of the posterior extension of the impression, and the impression is tipped slightly to allow the motion of the vibrator to cause the stone to flow slowly over to the other side of the impression. This is done until the entire impression is covered by 6–8 mm of stone.</a:t>
            </a:r>
          </a:p>
          <a:p>
            <a:pPr algn="just"/>
            <a:r>
              <a:rPr lang="en-US" dirty="0"/>
              <a:t>The surface of the poured stone should be left rough to provide locking undercuts for the second pour.</a:t>
            </a:r>
          </a:p>
          <a:p>
            <a:pPr algn="just"/>
            <a:r>
              <a:rPr lang="en-US" dirty="0"/>
              <a:t>After allowing an initial set of 10–12 min, impression is placed in a bowl of clear slurry water for 4–5 min to thoroughly wet the first pour of stone.</a:t>
            </a:r>
            <a:endParaRPr lang="en-IN" dirty="0"/>
          </a:p>
        </p:txBody>
      </p:sp>
    </p:spTree>
    <p:extLst>
      <p:ext uri="{BB962C8B-B14F-4D97-AF65-F5344CB8AC3E}">
        <p14:creationId xmlns:p14="http://schemas.microsoft.com/office/powerpoint/2010/main" val="2295630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26770-5CE6-44A4-AB29-6EC8AEFC509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07B93FD-3B33-4630-AB0E-C8E98816C09E}"/>
              </a:ext>
            </a:extLst>
          </p:cNvPr>
          <p:cNvSpPr>
            <a:spLocks noGrp="1"/>
          </p:cNvSpPr>
          <p:nvPr>
            <p:ph idx="1"/>
          </p:nvPr>
        </p:nvSpPr>
        <p:spPr/>
        <p:txBody>
          <a:bodyPr/>
          <a:lstStyle/>
          <a:p>
            <a:r>
              <a:rPr lang="en-US" dirty="0"/>
              <a:t>A second mix of stone with the same water–powder ratio is mixed. The stone is placed on a glass slab and formed into the approximate shape of the impression.</a:t>
            </a:r>
          </a:p>
          <a:p>
            <a:r>
              <a:rPr lang="en-US" dirty="0"/>
              <a:t> Remaining stone is vibrated onto the roughened surface of the first mix of stone. </a:t>
            </a:r>
          </a:p>
          <a:p>
            <a:r>
              <a:rPr lang="en-US" dirty="0"/>
              <a:t>The impression is then inverted and placed into the stone on glass slab and the base is shaped with a plaster spatula.</a:t>
            </a:r>
          </a:p>
          <a:p>
            <a:r>
              <a:rPr lang="en-US" dirty="0"/>
              <a:t> The impression is separated from the cast 45–60 min after the first pour.</a:t>
            </a:r>
            <a:endParaRPr lang="en-IN" dirty="0"/>
          </a:p>
        </p:txBody>
      </p:sp>
    </p:spTree>
    <p:extLst>
      <p:ext uri="{BB962C8B-B14F-4D97-AF65-F5344CB8AC3E}">
        <p14:creationId xmlns:p14="http://schemas.microsoft.com/office/powerpoint/2010/main" val="23061326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1A3FF-4C24-4878-9655-B08F2A66DEEB}"/>
              </a:ext>
            </a:extLst>
          </p:cNvPr>
          <p:cNvSpPr>
            <a:spLocks noGrp="1"/>
          </p:cNvSpPr>
          <p:nvPr>
            <p:ph type="title"/>
          </p:nvPr>
        </p:nvSpPr>
        <p:spPr/>
        <p:txBody>
          <a:bodyPr/>
          <a:lstStyle/>
          <a:p>
            <a:r>
              <a:rPr lang="en-IN" dirty="0"/>
              <a:t>Trimming the diagnostic cast</a:t>
            </a:r>
          </a:p>
        </p:txBody>
      </p:sp>
      <p:sp>
        <p:nvSpPr>
          <p:cNvPr id="3" name="Content Placeholder 2">
            <a:extLst>
              <a:ext uri="{FF2B5EF4-FFF2-40B4-BE49-F238E27FC236}">
                <a16:creationId xmlns:a16="http://schemas.microsoft.com/office/drawing/2014/main" id="{49ABC1D9-36EA-4A0C-AC9E-FF7B09D1B1A3}"/>
              </a:ext>
            </a:extLst>
          </p:cNvPr>
          <p:cNvSpPr>
            <a:spLocks noGrp="1"/>
          </p:cNvSpPr>
          <p:nvPr>
            <p:ph idx="1"/>
          </p:nvPr>
        </p:nvSpPr>
        <p:spPr/>
        <p:txBody>
          <a:bodyPr>
            <a:normAutofit lnSpcReduction="10000"/>
          </a:bodyPr>
          <a:lstStyle/>
          <a:p>
            <a:pPr algn="just"/>
            <a:r>
              <a:rPr lang="en-US" dirty="0"/>
              <a:t>The base of the cast is trimmed such that the occlusal surfaces of the teeth are parallel to the base. </a:t>
            </a:r>
          </a:p>
          <a:p>
            <a:pPr algn="just"/>
            <a:r>
              <a:rPr lang="en-US" dirty="0"/>
              <a:t>The base should be trimmed until it is 10 mm thick at its thinnest point, usually the </a:t>
            </a:r>
            <a:r>
              <a:rPr lang="en-US" dirty="0" err="1"/>
              <a:t>centre</a:t>
            </a:r>
            <a:r>
              <a:rPr lang="en-US" dirty="0"/>
              <a:t> of the hard palate for the maxillary cast and the depth of the lingual sulcus for the mandibular cast.</a:t>
            </a:r>
          </a:p>
          <a:p>
            <a:pPr algn="just"/>
            <a:r>
              <a:rPr lang="en-US" dirty="0"/>
              <a:t>The posterior border of the cast should be perpendicular to the base and to a line passing between the central incisors. </a:t>
            </a:r>
          </a:p>
          <a:p>
            <a:pPr algn="just"/>
            <a:r>
              <a:rPr lang="en-US" dirty="0"/>
              <a:t>The sides of the casts should be perpendicular to the base of the cast and parallel to the buccal surface of the posterior teeth. </a:t>
            </a:r>
          </a:p>
          <a:p>
            <a:pPr algn="just"/>
            <a:r>
              <a:rPr lang="en-US" dirty="0"/>
              <a:t>A land area of 2–3 mm should be maintained around the entire cast. The sides and the posterior borders are joined by trimming just posterior to the hamular notch or retromolar pad</a:t>
            </a:r>
            <a:endParaRPr lang="en-IN" dirty="0"/>
          </a:p>
        </p:txBody>
      </p:sp>
    </p:spTree>
    <p:extLst>
      <p:ext uri="{BB962C8B-B14F-4D97-AF65-F5344CB8AC3E}">
        <p14:creationId xmlns:p14="http://schemas.microsoft.com/office/powerpoint/2010/main" val="26109374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06FF1-9EB4-4A25-AE64-7B83172E667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692EC5E-7D59-4F9B-91D4-FCE83F7D55CD}"/>
              </a:ext>
            </a:extLst>
          </p:cNvPr>
          <p:cNvSpPr>
            <a:spLocks noGrp="1"/>
          </p:cNvSpPr>
          <p:nvPr>
            <p:ph idx="1"/>
          </p:nvPr>
        </p:nvSpPr>
        <p:spPr/>
        <p:txBody>
          <a:bodyPr/>
          <a:lstStyle/>
          <a:p>
            <a:pPr algn="just"/>
            <a:r>
              <a:rPr lang="en-US" dirty="0"/>
              <a:t>The anterior borders of the maxillary cast are trimmed differently from those of the mandibular cast. </a:t>
            </a:r>
          </a:p>
          <a:p>
            <a:pPr algn="just"/>
            <a:r>
              <a:rPr lang="en-US" dirty="0"/>
              <a:t>The anterior borders of the maxillary cast are formed by trimming from the canine area on each to a point anterior to the interproximal area of the central incisors. </a:t>
            </a:r>
          </a:p>
          <a:p>
            <a:pPr algn="just"/>
            <a:r>
              <a:rPr lang="en-US" dirty="0"/>
              <a:t>The anterior border of the mandibular cast is formed by creating a curving wall from the canine on one side to the canine on the other</a:t>
            </a:r>
          </a:p>
          <a:p>
            <a:pPr algn="just"/>
            <a:r>
              <a:rPr lang="en-US" dirty="0"/>
              <a:t>Tongue space should be trimmed flat while preserving the lingual frenum and </a:t>
            </a:r>
            <a:r>
              <a:rPr lang="en-US" dirty="0" err="1"/>
              <a:t>alveololingual</a:t>
            </a:r>
            <a:r>
              <a:rPr lang="en-US" dirty="0"/>
              <a:t> sulcus. Nodules of stone caused by voids in the impression can be scraped from noncritical areas.</a:t>
            </a:r>
            <a:endParaRPr lang="en-IN" dirty="0"/>
          </a:p>
        </p:txBody>
      </p:sp>
    </p:spTree>
    <p:extLst>
      <p:ext uri="{BB962C8B-B14F-4D97-AF65-F5344CB8AC3E}">
        <p14:creationId xmlns:p14="http://schemas.microsoft.com/office/powerpoint/2010/main" val="2080164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1B5CB-9F9F-46D5-9E5C-F82E5893FD4D}"/>
              </a:ext>
            </a:extLst>
          </p:cNvPr>
          <p:cNvSpPr>
            <a:spLocks noGrp="1"/>
          </p:cNvSpPr>
          <p:nvPr>
            <p:ph type="title"/>
          </p:nvPr>
        </p:nvSpPr>
        <p:spPr/>
        <p:txBody>
          <a:bodyPr/>
          <a:lstStyle/>
          <a:p>
            <a:r>
              <a:rPr lang="en-IN" dirty="0"/>
              <a:t>Introduction</a:t>
            </a:r>
          </a:p>
        </p:txBody>
      </p:sp>
      <p:sp>
        <p:nvSpPr>
          <p:cNvPr id="3" name="Content Placeholder 2">
            <a:extLst>
              <a:ext uri="{FF2B5EF4-FFF2-40B4-BE49-F238E27FC236}">
                <a16:creationId xmlns:a16="http://schemas.microsoft.com/office/drawing/2014/main" id="{51DD0756-C360-45CF-94CA-31D13EBD1C1C}"/>
              </a:ext>
            </a:extLst>
          </p:cNvPr>
          <p:cNvSpPr>
            <a:spLocks noGrp="1"/>
          </p:cNvSpPr>
          <p:nvPr>
            <p:ph idx="1"/>
          </p:nvPr>
        </p:nvSpPr>
        <p:spPr/>
        <p:txBody>
          <a:bodyPr/>
          <a:lstStyle/>
          <a:p>
            <a:pPr algn="just"/>
            <a:r>
              <a:rPr lang="en-US" dirty="0"/>
              <a:t>Diagnosis and treatment planning for oral rehabilitation of partially edentulous mouths is an important step and must take the following into consideration – control of caries and periodontal disease, restoration of individual teeth, provision of harmonious occlusal relationships and the replacement of missing teeth by fixed (natural teeth/implants) or removable prosthesis.</a:t>
            </a:r>
            <a:endParaRPr lang="en-IN" dirty="0"/>
          </a:p>
        </p:txBody>
      </p:sp>
    </p:spTree>
    <p:extLst>
      <p:ext uri="{BB962C8B-B14F-4D97-AF65-F5344CB8AC3E}">
        <p14:creationId xmlns:p14="http://schemas.microsoft.com/office/powerpoint/2010/main" val="26454242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DA021-7601-48B3-8230-B4E5CBE7997B}"/>
              </a:ext>
            </a:extLst>
          </p:cNvPr>
          <p:cNvSpPr>
            <a:spLocks noGrp="1"/>
          </p:cNvSpPr>
          <p:nvPr>
            <p:ph type="title"/>
          </p:nvPr>
        </p:nvSpPr>
        <p:spPr/>
        <p:txBody>
          <a:bodyPr/>
          <a:lstStyle/>
          <a:p>
            <a:r>
              <a:rPr lang="en-IN" dirty="0"/>
              <a:t>Mounting of diagnostic cast</a:t>
            </a:r>
          </a:p>
        </p:txBody>
      </p:sp>
      <p:sp>
        <p:nvSpPr>
          <p:cNvPr id="3" name="Content Placeholder 2">
            <a:extLst>
              <a:ext uri="{FF2B5EF4-FFF2-40B4-BE49-F238E27FC236}">
                <a16:creationId xmlns:a16="http://schemas.microsoft.com/office/drawing/2014/main" id="{5C274BD9-2881-4A2E-96C1-9EC3A25F5C81}"/>
              </a:ext>
            </a:extLst>
          </p:cNvPr>
          <p:cNvSpPr>
            <a:spLocks noGrp="1"/>
          </p:cNvSpPr>
          <p:nvPr>
            <p:ph idx="1"/>
          </p:nvPr>
        </p:nvSpPr>
        <p:spPr/>
        <p:txBody>
          <a:bodyPr>
            <a:normAutofit/>
          </a:bodyPr>
          <a:lstStyle/>
          <a:p>
            <a:r>
              <a:rPr lang="en-US" dirty="0"/>
              <a:t>The diagnostic cast is mounted on an appropriate articulator using jaw relation records. </a:t>
            </a:r>
          </a:p>
          <a:p>
            <a:r>
              <a:rPr lang="en-US" dirty="0"/>
              <a:t>A facebow transfer is indicated when a semi-adjustable articulator is used.</a:t>
            </a:r>
          </a:p>
          <a:p>
            <a:r>
              <a:rPr lang="en-US" dirty="0"/>
              <a:t>After mounting the maxillary cast on the articulator with a facebow transfer, the mandibular cast is mounted with the jaw relation records.</a:t>
            </a:r>
          </a:p>
          <a:p>
            <a:r>
              <a:rPr lang="en-US" dirty="0"/>
              <a:t> If most natural posterior teeth remain – and if no evidence of temporomandibular joint (TMJ) disturbances, neuromuscular dysfunction, or periodontal disturbances related to occlusal factors exists – the proposed restorations may safely be fabricated in the maximal </a:t>
            </a:r>
            <a:r>
              <a:rPr lang="en-US" dirty="0" err="1"/>
              <a:t>intercuspal</a:t>
            </a:r>
            <a:r>
              <a:rPr lang="en-US" dirty="0"/>
              <a:t> position (MIP). However, when most natural centric stops are missing, the proposed prosthesis should be fabricated such that the maximum </a:t>
            </a:r>
            <a:r>
              <a:rPr lang="en-US" dirty="0" err="1"/>
              <a:t>intercuspal</a:t>
            </a:r>
            <a:r>
              <a:rPr lang="en-US" dirty="0"/>
              <a:t> position is in harmony with centric relation.</a:t>
            </a:r>
            <a:endParaRPr lang="en-IN" dirty="0"/>
          </a:p>
        </p:txBody>
      </p:sp>
    </p:spTree>
    <p:extLst>
      <p:ext uri="{BB962C8B-B14F-4D97-AF65-F5344CB8AC3E}">
        <p14:creationId xmlns:p14="http://schemas.microsoft.com/office/powerpoint/2010/main" val="13789402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0A8F9-95C7-4F4C-B564-5C36DF024C76}"/>
              </a:ext>
            </a:extLst>
          </p:cNvPr>
          <p:cNvSpPr>
            <a:spLocks noGrp="1"/>
          </p:cNvSpPr>
          <p:nvPr>
            <p:ph type="title"/>
          </p:nvPr>
        </p:nvSpPr>
        <p:spPr/>
        <p:txBody>
          <a:bodyPr/>
          <a:lstStyle/>
          <a:p>
            <a:r>
              <a:rPr lang="en-IN" dirty="0"/>
              <a:t>Differential diagnosis</a:t>
            </a:r>
          </a:p>
        </p:txBody>
      </p:sp>
      <p:sp>
        <p:nvSpPr>
          <p:cNvPr id="3" name="Content Placeholder 2">
            <a:extLst>
              <a:ext uri="{FF2B5EF4-FFF2-40B4-BE49-F238E27FC236}">
                <a16:creationId xmlns:a16="http://schemas.microsoft.com/office/drawing/2014/main" id="{CB35CB3D-A3D8-4ED9-813C-AE847901920A}"/>
              </a:ext>
            </a:extLst>
          </p:cNvPr>
          <p:cNvSpPr>
            <a:spLocks noGrp="1"/>
          </p:cNvSpPr>
          <p:nvPr>
            <p:ph idx="1"/>
          </p:nvPr>
        </p:nvSpPr>
        <p:spPr/>
        <p:txBody>
          <a:bodyPr>
            <a:normAutofit lnSpcReduction="10000"/>
          </a:bodyPr>
          <a:lstStyle/>
          <a:p>
            <a:pPr algn="just"/>
            <a:r>
              <a:rPr lang="en-US" dirty="0"/>
              <a:t>Following assimilation of all the diagnostic data, a decision has to be made whether the partially edentulous condition is to be rehabilitated with a fixed or removable partial denture.</a:t>
            </a:r>
          </a:p>
          <a:p>
            <a:pPr algn="just"/>
            <a:r>
              <a:rPr lang="en-US" dirty="0"/>
              <a:t>When only a few teeth remain, a decision is to be made regarding remaining teeth. </a:t>
            </a:r>
          </a:p>
          <a:p>
            <a:pPr algn="just"/>
            <a:r>
              <a:rPr lang="en-US" dirty="0"/>
              <a:t>A complete denture may be indicated for the following reasons:</a:t>
            </a:r>
          </a:p>
          <a:p>
            <a:pPr marL="0" indent="0" algn="just">
              <a:buNone/>
            </a:pPr>
            <a:r>
              <a:rPr lang="en-US" dirty="0"/>
              <a:t> • Poor prognosis of remaining teeth. </a:t>
            </a:r>
          </a:p>
          <a:p>
            <a:pPr marL="0" indent="0" algn="just">
              <a:buNone/>
            </a:pPr>
            <a:r>
              <a:rPr lang="en-US" dirty="0"/>
              <a:t>• Only anterior teeth remain and they are unaesthetic. </a:t>
            </a:r>
          </a:p>
          <a:p>
            <a:pPr marL="0" indent="0" algn="just">
              <a:buNone/>
            </a:pPr>
            <a:r>
              <a:rPr lang="en-US" dirty="0"/>
              <a:t>• Patient desires to extract the remaining teeth.</a:t>
            </a:r>
          </a:p>
          <a:p>
            <a:pPr marL="0" indent="0" algn="just">
              <a:buNone/>
            </a:pPr>
            <a:r>
              <a:rPr lang="en-US" dirty="0"/>
              <a:t> • Malalignment of remaining teeth.</a:t>
            </a:r>
          </a:p>
          <a:p>
            <a:pPr marL="0" indent="0" algn="just">
              <a:buNone/>
            </a:pPr>
            <a:r>
              <a:rPr lang="en-US" dirty="0"/>
              <a:t> • Economic reasons.</a:t>
            </a:r>
            <a:endParaRPr lang="en-IN" dirty="0"/>
          </a:p>
        </p:txBody>
      </p:sp>
    </p:spTree>
    <p:extLst>
      <p:ext uri="{BB962C8B-B14F-4D97-AF65-F5344CB8AC3E}">
        <p14:creationId xmlns:p14="http://schemas.microsoft.com/office/powerpoint/2010/main" val="9350207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BAD7A-598D-42A9-98F3-1B332FF01465}"/>
              </a:ext>
            </a:extLst>
          </p:cNvPr>
          <p:cNvSpPr>
            <a:spLocks noGrp="1"/>
          </p:cNvSpPr>
          <p:nvPr>
            <p:ph type="title"/>
          </p:nvPr>
        </p:nvSpPr>
        <p:spPr/>
        <p:txBody>
          <a:bodyPr/>
          <a:lstStyle/>
          <a:p>
            <a:r>
              <a:rPr lang="en-IN" dirty="0"/>
              <a:t>Treatment planning</a:t>
            </a:r>
          </a:p>
        </p:txBody>
      </p:sp>
      <p:sp>
        <p:nvSpPr>
          <p:cNvPr id="3" name="Content Placeholder 2">
            <a:extLst>
              <a:ext uri="{FF2B5EF4-FFF2-40B4-BE49-F238E27FC236}">
                <a16:creationId xmlns:a16="http://schemas.microsoft.com/office/drawing/2014/main" id="{FF4517B7-9405-40E6-AF77-ACE07065ABAF}"/>
              </a:ext>
            </a:extLst>
          </p:cNvPr>
          <p:cNvSpPr>
            <a:spLocks noGrp="1"/>
          </p:cNvSpPr>
          <p:nvPr>
            <p:ph idx="1"/>
          </p:nvPr>
        </p:nvSpPr>
        <p:spPr/>
        <p:txBody>
          <a:bodyPr/>
          <a:lstStyle/>
          <a:p>
            <a:pPr algn="ctr"/>
            <a:r>
              <a:rPr lang="en-US" dirty="0"/>
              <a:t>Phase I </a:t>
            </a:r>
          </a:p>
          <a:p>
            <a:pPr marL="0" indent="0">
              <a:buNone/>
            </a:pPr>
            <a:r>
              <a:rPr lang="en-US" dirty="0"/>
              <a:t>• Emergency treatment to control pain or infection. </a:t>
            </a:r>
          </a:p>
          <a:p>
            <a:pPr marL="0" indent="0">
              <a:buNone/>
            </a:pPr>
            <a:r>
              <a:rPr lang="en-US" dirty="0"/>
              <a:t>• Collection and evaluation of the diagnostic data – diagnostic casts and radiographs. </a:t>
            </a:r>
          </a:p>
          <a:p>
            <a:pPr marL="0" indent="0">
              <a:buNone/>
            </a:pPr>
            <a:r>
              <a:rPr lang="en-US" dirty="0"/>
              <a:t>• Developing a design and formulating a treatment plan.</a:t>
            </a:r>
            <a:endParaRPr lang="en-IN" dirty="0"/>
          </a:p>
        </p:txBody>
      </p:sp>
    </p:spTree>
    <p:extLst>
      <p:ext uri="{BB962C8B-B14F-4D97-AF65-F5344CB8AC3E}">
        <p14:creationId xmlns:p14="http://schemas.microsoft.com/office/powerpoint/2010/main" val="24956215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F0131-A1B1-4983-BFE4-FF43D14C017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96BE5D8-CCB1-4269-B5DB-562442F0FB96}"/>
              </a:ext>
            </a:extLst>
          </p:cNvPr>
          <p:cNvSpPr>
            <a:spLocks noGrp="1"/>
          </p:cNvSpPr>
          <p:nvPr>
            <p:ph idx="1"/>
          </p:nvPr>
        </p:nvSpPr>
        <p:spPr/>
        <p:txBody>
          <a:bodyPr/>
          <a:lstStyle/>
          <a:p>
            <a:pPr algn="ctr"/>
            <a:r>
              <a:rPr lang="en-US" dirty="0"/>
              <a:t>Phase II</a:t>
            </a:r>
          </a:p>
          <a:p>
            <a:pPr marL="0" indent="0">
              <a:buNone/>
            </a:pPr>
            <a:r>
              <a:rPr lang="en-US" dirty="0"/>
              <a:t> • Preparation of mouth.</a:t>
            </a:r>
          </a:p>
          <a:p>
            <a:pPr marL="0" indent="0" algn="ctr">
              <a:buNone/>
            </a:pPr>
            <a:r>
              <a:rPr lang="en-IN" dirty="0"/>
              <a:t>Phase III</a:t>
            </a:r>
          </a:p>
          <a:p>
            <a:pPr marL="0" indent="0" algn="ctr">
              <a:buNone/>
            </a:pPr>
            <a:r>
              <a:rPr lang="en-US" dirty="0"/>
              <a:t>Preparation of abutment teeth.</a:t>
            </a:r>
          </a:p>
          <a:p>
            <a:pPr marL="0" indent="0" algn="ctr">
              <a:buNone/>
            </a:pPr>
            <a:r>
              <a:rPr lang="en-US" dirty="0"/>
              <a:t> • Final impressions and fabrication of master cast.</a:t>
            </a:r>
          </a:p>
          <a:p>
            <a:pPr marL="0" indent="0" algn="ctr">
              <a:buNone/>
            </a:pPr>
            <a:r>
              <a:rPr lang="en-US" dirty="0"/>
              <a:t>Phase IV </a:t>
            </a:r>
          </a:p>
          <a:p>
            <a:pPr marL="0" indent="0" algn="ctr">
              <a:buNone/>
            </a:pPr>
            <a:r>
              <a:rPr lang="en-US" dirty="0"/>
              <a:t>• Fabrication of removable partial denture.</a:t>
            </a:r>
            <a:endParaRPr lang="en-IN" dirty="0"/>
          </a:p>
        </p:txBody>
      </p:sp>
    </p:spTree>
    <p:extLst>
      <p:ext uri="{BB962C8B-B14F-4D97-AF65-F5344CB8AC3E}">
        <p14:creationId xmlns:p14="http://schemas.microsoft.com/office/powerpoint/2010/main" val="20350837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78E6D-4023-4D39-85C4-F4E47F547B4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1ED5645-6C93-45B7-8CD6-68FF7A8C19C9}"/>
              </a:ext>
            </a:extLst>
          </p:cNvPr>
          <p:cNvSpPr>
            <a:spLocks noGrp="1"/>
          </p:cNvSpPr>
          <p:nvPr>
            <p:ph idx="1"/>
          </p:nvPr>
        </p:nvSpPr>
        <p:spPr/>
        <p:txBody>
          <a:bodyPr/>
          <a:lstStyle/>
          <a:p>
            <a:pPr marL="0" indent="0">
              <a:buNone/>
            </a:pPr>
            <a:r>
              <a:rPr lang="fr-FR" dirty="0"/>
              <a:t>Phase V</a:t>
            </a:r>
          </a:p>
          <a:p>
            <a:pPr marL="0" indent="0" algn="ctr">
              <a:buNone/>
            </a:pPr>
            <a:r>
              <a:rPr lang="fr-FR" dirty="0"/>
              <a:t> • Denture insertion. </a:t>
            </a:r>
          </a:p>
          <a:p>
            <a:pPr marL="0" indent="0" algn="ctr">
              <a:buNone/>
            </a:pPr>
            <a:r>
              <a:rPr lang="fr-FR" dirty="0"/>
              <a:t>• Postinsertion instructions.</a:t>
            </a:r>
          </a:p>
          <a:p>
            <a:pPr marL="0" indent="0">
              <a:buNone/>
            </a:pPr>
            <a:r>
              <a:rPr lang="en-US" dirty="0"/>
              <a:t>Phase VI • Maintenance and recall.</a:t>
            </a:r>
            <a:endParaRPr lang="en-IN" dirty="0"/>
          </a:p>
        </p:txBody>
      </p:sp>
    </p:spTree>
    <p:extLst>
      <p:ext uri="{BB962C8B-B14F-4D97-AF65-F5344CB8AC3E}">
        <p14:creationId xmlns:p14="http://schemas.microsoft.com/office/powerpoint/2010/main" val="33796991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16E60-3AE8-4728-9E92-C188C20FDA68}"/>
              </a:ext>
            </a:extLst>
          </p:cNvPr>
          <p:cNvSpPr>
            <a:spLocks noGrp="1"/>
          </p:cNvSpPr>
          <p:nvPr>
            <p:ph type="title"/>
          </p:nvPr>
        </p:nvSpPr>
        <p:spPr/>
        <p:txBody>
          <a:bodyPr/>
          <a:lstStyle/>
          <a:p>
            <a:r>
              <a:rPr lang="en-IN" dirty="0"/>
              <a:t>summary</a:t>
            </a:r>
          </a:p>
        </p:txBody>
      </p:sp>
      <p:sp>
        <p:nvSpPr>
          <p:cNvPr id="3" name="Content Placeholder 2">
            <a:extLst>
              <a:ext uri="{FF2B5EF4-FFF2-40B4-BE49-F238E27FC236}">
                <a16:creationId xmlns:a16="http://schemas.microsoft.com/office/drawing/2014/main" id="{B0E1CC89-D916-4F19-B03D-2E4103EC42CD}"/>
              </a:ext>
            </a:extLst>
          </p:cNvPr>
          <p:cNvSpPr>
            <a:spLocks noGrp="1"/>
          </p:cNvSpPr>
          <p:nvPr>
            <p:ph idx="1"/>
          </p:nvPr>
        </p:nvSpPr>
        <p:spPr/>
        <p:txBody>
          <a:bodyPr/>
          <a:lstStyle/>
          <a:p>
            <a:pPr algn="just"/>
            <a:r>
              <a:rPr lang="en-US" dirty="0"/>
              <a:t>Diagnosis and treatment planning for oral rehabilitation of partially edentulous mouths is an important step and must take the following into consideration – control of caries and periodontal disease, restoration of individual teeth, provision of harmonious occlusal relationships and the replacement of missing teeth by fixed (natural teeth/implants) or removable prosthesis.</a:t>
            </a:r>
            <a:endParaRPr lang="en-IN" dirty="0"/>
          </a:p>
          <a:p>
            <a:endParaRPr lang="en-IN" dirty="0"/>
          </a:p>
        </p:txBody>
      </p:sp>
    </p:spTree>
    <p:extLst>
      <p:ext uri="{BB962C8B-B14F-4D97-AF65-F5344CB8AC3E}">
        <p14:creationId xmlns:p14="http://schemas.microsoft.com/office/powerpoint/2010/main" val="1292208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E20CA-0217-43CB-9AA8-C1021A957ABF}"/>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9D446DC1-0DD6-41CA-8F09-AA1A18D2010D}"/>
              </a:ext>
            </a:extLst>
          </p:cNvPr>
          <p:cNvSpPr>
            <a:spLocks noGrp="1"/>
          </p:cNvSpPr>
          <p:nvPr>
            <p:ph idx="1"/>
          </p:nvPr>
        </p:nvSpPr>
        <p:spPr/>
        <p:txBody>
          <a:bodyPr/>
          <a:lstStyle/>
          <a:p>
            <a:r>
              <a:rPr lang="en-IN" dirty="0" err="1"/>
              <a:t>Stewert’s</a:t>
            </a:r>
            <a:r>
              <a:rPr lang="en-IN" dirty="0"/>
              <a:t> Clinical Removable Partial Prosthodontics, 4</a:t>
            </a:r>
            <a:r>
              <a:rPr lang="en-IN" baseline="30000" dirty="0"/>
              <a:t>th</a:t>
            </a:r>
            <a:r>
              <a:rPr lang="en-IN" dirty="0"/>
              <a:t> Edition</a:t>
            </a:r>
          </a:p>
          <a:p>
            <a:r>
              <a:rPr lang="en-IN" dirty="0"/>
              <a:t>Textbook of Prosthodontics, </a:t>
            </a:r>
            <a:r>
              <a:rPr lang="en-IN" dirty="0" err="1"/>
              <a:t>V.Rangarajan</a:t>
            </a:r>
            <a:r>
              <a:rPr lang="en-IN" dirty="0"/>
              <a:t> 2</a:t>
            </a:r>
            <a:r>
              <a:rPr lang="en-IN" baseline="30000" dirty="0"/>
              <a:t>nd</a:t>
            </a:r>
            <a:r>
              <a:rPr lang="en-IN" dirty="0"/>
              <a:t> Edition</a:t>
            </a:r>
          </a:p>
          <a:p>
            <a:pPr marL="0" indent="0">
              <a:buNone/>
            </a:pPr>
            <a:endParaRPr lang="en-IN" dirty="0"/>
          </a:p>
        </p:txBody>
      </p:sp>
    </p:spTree>
    <p:extLst>
      <p:ext uri="{BB962C8B-B14F-4D97-AF65-F5344CB8AC3E}">
        <p14:creationId xmlns:p14="http://schemas.microsoft.com/office/powerpoint/2010/main" val="699716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D17BF-7A98-403A-9485-9FC5E2F3314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1BA3380-0799-4808-B22D-E054647899F3}"/>
              </a:ext>
            </a:extLst>
          </p:cNvPr>
          <p:cNvSpPr>
            <a:spLocks noGrp="1"/>
          </p:cNvSpPr>
          <p:nvPr>
            <p:ph idx="1"/>
          </p:nvPr>
        </p:nvSpPr>
        <p:spPr/>
        <p:txBody>
          <a:bodyPr/>
          <a:lstStyle/>
          <a:p>
            <a:pPr algn="just"/>
            <a:r>
              <a:rPr lang="en-US" dirty="0"/>
              <a:t>The uniqueness of the ultimate treatment of a partially edentulous patient occurs through recording patient history and diagnostic clinical examination including radiographs, mounted and surveyed diagnostic casts, a definitive oral examination, including periodontal probing, percussion and vitality test and appropriate medical and dental consultations.</a:t>
            </a:r>
            <a:endParaRPr lang="en-IN" dirty="0"/>
          </a:p>
        </p:txBody>
      </p:sp>
    </p:spTree>
    <p:extLst>
      <p:ext uri="{BB962C8B-B14F-4D97-AF65-F5344CB8AC3E}">
        <p14:creationId xmlns:p14="http://schemas.microsoft.com/office/powerpoint/2010/main" val="3223149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D19AB-4BD9-4FD1-B047-D85C51329BD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68785E1-F57C-4C69-9F6D-0B10AE50A4B6}"/>
              </a:ext>
            </a:extLst>
          </p:cNvPr>
          <p:cNvSpPr>
            <a:spLocks noGrp="1"/>
          </p:cNvSpPr>
          <p:nvPr>
            <p:ph idx="1"/>
          </p:nvPr>
        </p:nvSpPr>
        <p:spPr/>
        <p:txBody>
          <a:bodyPr/>
          <a:lstStyle/>
          <a:p>
            <a:r>
              <a:rPr lang="en-US" dirty="0"/>
              <a:t>This includes four distinct processes </a:t>
            </a:r>
          </a:p>
          <a:p>
            <a:r>
              <a:rPr lang="en-US" dirty="0"/>
              <a:t>(</a:t>
            </a:r>
            <a:r>
              <a:rPr lang="en-US" dirty="0" err="1"/>
              <a:t>i</a:t>
            </a:r>
            <a:r>
              <a:rPr lang="en-US" dirty="0"/>
              <a:t>) understanding the patient’s chief complaints/concerns, </a:t>
            </a:r>
          </a:p>
          <a:p>
            <a:r>
              <a:rPr lang="en-US" dirty="0"/>
              <a:t>(ii) ascertaining the patients’ dental needs through a diagnostic clinical examination,</a:t>
            </a:r>
          </a:p>
          <a:p>
            <a:r>
              <a:rPr lang="en-US" dirty="0"/>
              <a:t> (iii) developing a treatment plan that reflects the best management of the desires and needs </a:t>
            </a:r>
          </a:p>
          <a:p>
            <a:r>
              <a:rPr lang="en-US" dirty="0"/>
              <a:t> (iv) execution of the treatment plan with follow-up.</a:t>
            </a:r>
            <a:endParaRPr lang="en-IN" dirty="0"/>
          </a:p>
        </p:txBody>
      </p:sp>
    </p:spTree>
    <p:extLst>
      <p:ext uri="{BB962C8B-B14F-4D97-AF65-F5344CB8AC3E}">
        <p14:creationId xmlns:p14="http://schemas.microsoft.com/office/powerpoint/2010/main" val="252442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FF8DD-4259-439F-B9F3-90DBBDDF9F65}"/>
              </a:ext>
            </a:extLst>
          </p:cNvPr>
          <p:cNvSpPr>
            <a:spLocks noGrp="1"/>
          </p:cNvSpPr>
          <p:nvPr>
            <p:ph type="title"/>
          </p:nvPr>
        </p:nvSpPr>
        <p:spPr/>
        <p:txBody>
          <a:bodyPr/>
          <a:lstStyle/>
          <a:p>
            <a:r>
              <a:rPr lang="en-IN" dirty="0"/>
              <a:t>History-</a:t>
            </a:r>
            <a:r>
              <a:rPr lang="en-US" dirty="0"/>
              <a:t>The general, medical and dental history is obtained.</a:t>
            </a:r>
            <a:endParaRPr lang="en-IN" dirty="0"/>
          </a:p>
        </p:txBody>
      </p:sp>
      <p:sp>
        <p:nvSpPr>
          <p:cNvPr id="3" name="Content Placeholder 2">
            <a:extLst>
              <a:ext uri="{FF2B5EF4-FFF2-40B4-BE49-F238E27FC236}">
                <a16:creationId xmlns:a16="http://schemas.microsoft.com/office/drawing/2014/main" id="{3A2F5AB1-7D71-4D95-B91E-7215D6215A57}"/>
              </a:ext>
            </a:extLst>
          </p:cNvPr>
          <p:cNvSpPr>
            <a:spLocks noGrp="1"/>
          </p:cNvSpPr>
          <p:nvPr>
            <p:ph idx="1"/>
          </p:nvPr>
        </p:nvSpPr>
        <p:spPr/>
        <p:txBody>
          <a:bodyPr/>
          <a:lstStyle/>
          <a:p>
            <a:r>
              <a:rPr lang="en-IN" dirty="0"/>
              <a:t>General history-</a:t>
            </a:r>
          </a:p>
          <a:p>
            <a:pPr marL="0" indent="0" algn="ctr">
              <a:buNone/>
            </a:pPr>
            <a:r>
              <a:rPr lang="en-US" dirty="0"/>
              <a:t>Age </a:t>
            </a:r>
          </a:p>
          <a:p>
            <a:pPr marL="0" indent="0" algn="just">
              <a:buNone/>
            </a:pPr>
            <a:r>
              <a:rPr lang="en-US" dirty="0"/>
              <a:t>• Provides a reference for the physiological status of patient.</a:t>
            </a:r>
          </a:p>
          <a:p>
            <a:pPr marL="0" indent="0" algn="just">
              <a:buNone/>
            </a:pPr>
            <a:r>
              <a:rPr lang="en-US" dirty="0"/>
              <a:t> • Neuromuscular skills diminish with age and ability to adapt to new situations is decreased. With age, oral epithelium becomes dehydrated and loses its elasticity resulting in decreased resistance to trauma. </a:t>
            </a:r>
          </a:p>
          <a:p>
            <a:pPr marL="0" indent="0" algn="just">
              <a:buNone/>
            </a:pPr>
            <a:r>
              <a:rPr lang="en-US" dirty="0"/>
              <a:t>• Salivary flow decreases with age leading to greater risk of caries.</a:t>
            </a:r>
            <a:endParaRPr lang="en-IN" dirty="0"/>
          </a:p>
        </p:txBody>
      </p:sp>
    </p:spTree>
    <p:extLst>
      <p:ext uri="{BB962C8B-B14F-4D97-AF65-F5344CB8AC3E}">
        <p14:creationId xmlns:p14="http://schemas.microsoft.com/office/powerpoint/2010/main" val="2923064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0E63D-F0CB-4DC9-B0E3-AAB654CDEC1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2BCF444-3580-44EB-BCB8-F5971718C671}"/>
              </a:ext>
            </a:extLst>
          </p:cNvPr>
          <p:cNvSpPr>
            <a:spLocks noGrp="1"/>
          </p:cNvSpPr>
          <p:nvPr>
            <p:ph idx="1"/>
          </p:nvPr>
        </p:nvSpPr>
        <p:spPr/>
        <p:txBody>
          <a:bodyPr/>
          <a:lstStyle/>
          <a:p>
            <a:pPr algn="ctr"/>
            <a:r>
              <a:rPr lang="en-US" dirty="0"/>
              <a:t>Sex </a:t>
            </a:r>
          </a:p>
          <a:p>
            <a:pPr algn="just"/>
            <a:r>
              <a:rPr lang="en-US" dirty="0"/>
              <a:t>In females, menopause may be associated with hormonal imbalances which can cause osteoporosis and atrophy of oral epithelium. </a:t>
            </a:r>
          </a:p>
          <a:p>
            <a:pPr marL="0" indent="0" algn="just">
              <a:buNone/>
            </a:pPr>
            <a:r>
              <a:rPr lang="en-US" dirty="0"/>
              <a:t>• Pregnancy can have a bearing on the type of prosthesis.</a:t>
            </a:r>
            <a:endParaRPr lang="en-IN" dirty="0"/>
          </a:p>
        </p:txBody>
      </p:sp>
    </p:spTree>
    <p:extLst>
      <p:ext uri="{BB962C8B-B14F-4D97-AF65-F5344CB8AC3E}">
        <p14:creationId xmlns:p14="http://schemas.microsoft.com/office/powerpoint/2010/main" val="2396863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9C85C-3452-4B71-9820-904AD0D3133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BB7497D-0580-42BF-8C8B-1F07A5E15D4E}"/>
              </a:ext>
            </a:extLst>
          </p:cNvPr>
          <p:cNvSpPr>
            <a:spLocks noGrp="1"/>
          </p:cNvSpPr>
          <p:nvPr>
            <p:ph idx="1"/>
          </p:nvPr>
        </p:nvSpPr>
        <p:spPr/>
        <p:txBody>
          <a:bodyPr/>
          <a:lstStyle/>
          <a:p>
            <a:pPr algn="ctr"/>
            <a:r>
              <a:rPr lang="en-IN" dirty="0"/>
              <a:t>Occupation</a:t>
            </a:r>
          </a:p>
          <a:p>
            <a:r>
              <a:rPr lang="en-US" dirty="0"/>
              <a:t>Interim and immediate partial dentures may need to be considered depending on the occupation.</a:t>
            </a:r>
            <a:endParaRPr lang="en-IN" dirty="0"/>
          </a:p>
        </p:txBody>
      </p:sp>
    </p:spTree>
    <p:extLst>
      <p:ext uri="{BB962C8B-B14F-4D97-AF65-F5344CB8AC3E}">
        <p14:creationId xmlns:p14="http://schemas.microsoft.com/office/powerpoint/2010/main" val="63575831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124</TotalTime>
  <Words>3580</Words>
  <Application>Microsoft Office PowerPoint</Application>
  <PresentationFormat>Widescreen</PresentationFormat>
  <Paragraphs>225</Paragraphs>
  <Slides>46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Times New Roman</vt:lpstr>
      <vt:lpstr>Trebuchet MS</vt:lpstr>
      <vt:lpstr>Wingdings 3</vt:lpstr>
      <vt:lpstr>Facet</vt:lpstr>
      <vt:lpstr>PowerPoint Presentation</vt:lpstr>
      <vt:lpstr>Specific Learning Objective</vt:lpstr>
      <vt:lpstr>Contents</vt:lpstr>
      <vt:lpstr>Introduction</vt:lpstr>
      <vt:lpstr>PowerPoint Presentation</vt:lpstr>
      <vt:lpstr>PowerPoint Presentation</vt:lpstr>
      <vt:lpstr>History-The general, medical and dental history is obtained.</vt:lpstr>
      <vt:lpstr>PowerPoint Presentation</vt:lpstr>
      <vt:lpstr>PowerPoint Presentation</vt:lpstr>
      <vt:lpstr>Medical history The systemic health and the drugs taken by the patient may affect removable partial denture treatment.</vt:lpstr>
      <vt:lpstr>PowerPoint Presentation</vt:lpstr>
      <vt:lpstr>PowerPoint Presentation</vt:lpstr>
      <vt:lpstr>PowerPoint Presentation</vt:lpstr>
      <vt:lpstr>PowerPoint Presentation</vt:lpstr>
      <vt:lpstr>Drugs</vt:lpstr>
      <vt:lpstr>PowerPoint Presentation</vt:lpstr>
      <vt:lpstr>Dental history</vt:lpstr>
      <vt:lpstr>Examination</vt:lpstr>
      <vt:lpstr>Oral examination</vt:lpstr>
      <vt:lpstr>PowerPoint Presentation</vt:lpstr>
      <vt:lpstr>2. Periodontal evaluation</vt:lpstr>
      <vt:lpstr>3. Residual ridges, soft and hard tissues</vt:lpstr>
      <vt:lpstr>4. Mounted diagnostic cast</vt:lpstr>
      <vt:lpstr>Radiographic examination</vt:lpstr>
      <vt:lpstr>Diagnostic impressions and casts</vt:lpstr>
      <vt:lpstr>Impression material</vt:lpstr>
      <vt:lpstr>Trays</vt:lpstr>
      <vt:lpstr>Extension of maxillary tray</vt:lpstr>
      <vt:lpstr>Extension of mandibular tray</vt:lpstr>
      <vt:lpstr>Impression making</vt:lpstr>
      <vt:lpstr>PowerPoint Presentation</vt:lpstr>
      <vt:lpstr>Procedure</vt:lpstr>
      <vt:lpstr>PowerPoint Presentation</vt:lpstr>
      <vt:lpstr>PowerPoint Presentation</vt:lpstr>
      <vt:lpstr>Diagnostic cast</vt:lpstr>
      <vt:lpstr>PowerPoint Presentation</vt:lpstr>
      <vt:lpstr>PowerPoint Presentation</vt:lpstr>
      <vt:lpstr>Trimming the diagnostic cast</vt:lpstr>
      <vt:lpstr>PowerPoint Presentation</vt:lpstr>
      <vt:lpstr>Mounting of diagnostic cast</vt:lpstr>
      <vt:lpstr>Differential diagnosis</vt:lpstr>
      <vt:lpstr>Treatment planning</vt:lpstr>
      <vt:lpstr>PowerPoint Presentation</vt:lpstr>
      <vt:lpstr>PowerPoint Presentation</vt:lpstr>
      <vt:lpstr>summary</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Diagnosis and treatment planning in RPD</dc:title>
  <dc:creator>shilpi karpathak</dc:creator>
  <cp:lastModifiedBy>dell</cp:lastModifiedBy>
  <cp:revision>65</cp:revision>
  <dcterms:created xsi:type="dcterms:W3CDTF">2020-05-12T13:42:48Z</dcterms:created>
  <dcterms:modified xsi:type="dcterms:W3CDTF">2022-09-23T08:33:17Z</dcterms:modified>
</cp:coreProperties>
</file>